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256" r:id="rId2"/>
    <p:sldId id="303" r:id="rId3"/>
    <p:sldId id="305" r:id="rId4"/>
    <p:sldId id="304" r:id="rId5"/>
    <p:sldId id="289" r:id="rId6"/>
    <p:sldId id="290" r:id="rId7"/>
    <p:sldId id="306" r:id="rId8"/>
    <p:sldId id="266" r:id="rId9"/>
    <p:sldId id="267" r:id="rId10"/>
    <p:sldId id="259" r:id="rId11"/>
    <p:sldId id="260" r:id="rId12"/>
    <p:sldId id="263" r:id="rId13"/>
    <p:sldId id="311" r:id="rId14"/>
    <p:sldId id="292" r:id="rId15"/>
    <p:sldId id="293" r:id="rId16"/>
    <p:sldId id="294" r:id="rId17"/>
    <p:sldId id="291" r:id="rId18"/>
    <p:sldId id="302" r:id="rId19"/>
    <p:sldId id="270" r:id="rId20"/>
    <p:sldId id="312" r:id="rId21"/>
    <p:sldId id="272" r:id="rId22"/>
    <p:sldId id="273" r:id="rId23"/>
    <p:sldId id="274" r:id="rId24"/>
    <p:sldId id="275" r:id="rId25"/>
    <p:sldId id="276" r:id="rId26"/>
    <p:sldId id="277" r:id="rId27"/>
    <p:sldId id="307" r:id="rId28"/>
    <p:sldId id="308" r:id="rId29"/>
    <p:sldId id="309" r:id="rId30"/>
    <p:sldId id="283" r:id="rId31"/>
    <p:sldId id="284" r:id="rId32"/>
    <p:sldId id="285" r:id="rId33"/>
    <p:sldId id="278" r:id="rId34"/>
    <p:sldId id="279" r:id="rId35"/>
    <p:sldId id="280" r:id="rId36"/>
    <p:sldId id="281" r:id="rId37"/>
    <p:sldId id="282" r:id="rId38"/>
    <p:sldId id="286" r:id="rId39"/>
    <p:sldId id="310" r:id="rId40"/>
    <p:sldId id="295" r:id="rId41"/>
    <p:sldId id="296" r:id="rId42"/>
    <p:sldId id="299" r:id="rId43"/>
    <p:sldId id="297" r:id="rId44"/>
    <p:sldId id="298" r:id="rId45"/>
    <p:sldId id="300" r:id="rId46"/>
    <p:sldId id="301" r:id="rId47"/>
    <p:sldId id="287" r:id="rId48"/>
    <p:sldId id="288" r:id="rId49"/>
    <p:sldId id="257" r:id="rId50"/>
    <p:sldId id="268" r:id="rId51"/>
    <p:sldId id="269" r:id="rId52"/>
    <p:sldId id="264" r:id="rId53"/>
    <p:sldId id="261" r:id="rId54"/>
    <p:sldId id="262" r:id="rId55"/>
    <p:sldId id="265" r:id="rId56"/>
    <p:sldId id="271"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450" y="-264"/>
      </p:cViewPr>
      <p:guideLst>
        <p:guide orient="horz" pos="2160"/>
        <p:guide pos="2880"/>
      </p:guideLst>
    </p:cSldViewPr>
  </p:slideViewPr>
  <p:notesTextViewPr>
    <p:cViewPr>
      <p:scale>
        <a:sx n="1" d="1"/>
        <a:sy n="1" d="1"/>
      </p:scale>
      <p:origin x="0" y="0"/>
    </p:cViewPr>
  </p:notesTextViewPr>
  <p:sorterViewPr>
    <p:cViewPr>
      <p:scale>
        <a:sx n="100" d="100"/>
        <a:sy n="100" d="100"/>
      </p:scale>
      <p:origin x="0" y="1026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1DDC90-A5BC-4D64-AE19-7283AC5DFE17}" type="datetimeFigureOut">
              <a:rPr lang="en-US" smtClean="0"/>
              <a:t>11/28/2012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9219E2-8D4F-447F-B8A0-B1C14B40E6AD}" type="slidenum">
              <a:rPr lang="en-US" smtClean="0"/>
              <a:t>‹#›</a:t>
            </a:fld>
            <a:endParaRPr lang="en-US"/>
          </a:p>
        </p:txBody>
      </p:sp>
    </p:spTree>
    <p:extLst>
      <p:ext uri="{BB962C8B-B14F-4D97-AF65-F5344CB8AC3E}">
        <p14:creationId xmlns:p14="http://schemas.microsoft.com/office/powerpoint/2010/main" val="2281028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nature of the “sandbox” can vary. We use VMs. You</a:t>
            </a:r>
            <a:r>
              <a:rPr lang="en-US" baseline="0" dirty="0" smtClean="0"/>
              <a:t> could use processes, or even managed code sandboxes.</a:t>
            </a:r>
            <a:endParaRPr lang="en-US" dirty="0"/>
          </a:p>
        </p:txBody>
      </p:sp>
      <p:sp>
        <p:nvSpPr>
          <p:cNvPr id="4" name="Slide Number Placeholder 3"/>
          <p:cNvSpPr>
            <a:spLocks noGrp="1"/>
          </p:cNvSpPr>
          <p:nvPr>
            <p:ph type="sldNum" sz="quarter" idx="10"/>
          </p:nvPr>
        </p:nvSpPr>
        <p:spPr/>
        <p:txBody>
          <a:bodyPr/>
          <a:lstStyle/>
          <a:p>
            <a:fld id="{2191B6CA-177F-4E59-B861-70612C67188B}" type="slidenum">
              <a:rPr lang="en-US" smtClean="0"/>
              <a:t>23</a:t>
            </a:fld>
            <a:endParaRPr lang="en-US"/>
          </a:p>
        </p:txBody>
      </p:sp>
    </p:spTree>
    <p:extLst>
      <p:ext uri="{BB962C8B-B14F-4D97-AF65-F5344CB8AC3E}">
        <p14:creationId xmlns:p14="http://schemas.microsoft.com/office/powerpoint/2010/main" val="3045816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3D8577-1C80-4386-97FC-834570706F40}" type="datetimeFigureOut">
              <a:rPr lang="en-US" smtClean="0"/>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B2B6E-35E4-4EE3-965E-C73D797FBD95}" type="slidenum">
              <a:rPr lang="en-US" smtClean="0"/>
              <a:t>‹#›</a:t>
            </a:fld>
            <a:endParaRPr lang="en-US"/>
          </a:p>
        </p:txBody>
      </p:sp>
    </p:spTree>
    <p:extLst>
      <p:ext uri="{BB962C8B-B14F-4D97-AF65-F5344CB8AC3E}">
        <p14:creationId xmlns:p14="http://schemas.microsoft.com/office/powerpoint/2010/main" val="908128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3D8577-1C80-4386-97FC-834570706F40}" type="datetimeFigureOut">
              <a:rPr lang="en-US" smtClean="0"/>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B2B6E-35E4-4EE3-965E-C73D797FBD95}" type="slidenum">
              <a:rPr lang="en-US" smtClean="0"/>
              <a:t>‹#›</a:t>
            </a:fld>
            <a:endParaRPr lang="en-US"/>
          </a:p>
        </p:txBody>
      </p:sp>
    </p:spTree>
    <p:extLst>
      <p:ext uri="{BB962C8B-B14F-4D97-AF65-F5344CB8AC3E}">
        <p14:creationId xmlns:p14="http://schemas.microsoft.com/office/powerpoint/2010/main" val="4024825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3D8577-1C80-4386-97FC-834570706F40}" type="datetimeFigureOut">
              <a:rPr lang="en-US" smtClean="0"/>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B2B6E-35E4-4EE3-965E-C73D797FBD95}" type="slidenum">
              <a:rPr lang="en-US" smtClean="0"/>
              <a:t>‹#›</a:t>
            </a:fld>
            <a:endParaRPr lang="en-US"/>
          </a:p>
        </p:txBody>
      </p:sp>
    </p:spTree>
    <p:extLst>
      <p:ext uri="{BB962C8B-B14F-4D97-AF65-F5344CB8AC3E}">
        <p14:creationId xmlns:p14="http://schemas.microsoft.com/office/powerpoint/2010/main" val="1394301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3D8577-1C80-4386-97FC-834570706F40}" type="datetimeFigureOut">
              <a:rPr lang="en-US" smtClean="0"/>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B2B6E-35E4-4EE3-965E-C73D797FBD95}" type="slidenum">
              <a:rPr lang="en-US" smtClean="0"/>
              <a:t>‹#›</a:t>
            </a:fld>
            <a:endParaRPr lang="en-US"/>
          </a:p>
        </p:txBody>
      </p:sp>
    </p:spTree>
    <p:extLst>
      <p:ext uri="{BB962C8B-B14F-4D97-AF65-F5344CB8AC3E}">
        <p14:creationId xmlns:p14="http://schemas.microsoft.com/office/powerpoint/2010/main" val="2352398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3D8577-1C80-4386-97FC-834570706F40}" type="datetimeFigureOut">
              <a:rPr lang="en-US" smtClean="0"/>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B2B6E-35E4-4EE3-965E-C73D797FBD95}" type="slidenum">
              <a:rPr lang="en-US" smtClean="0"/>
              <a:t>‹#›</a:t>
            </a:fld>
            <a:endParaRPr lang="en-US"/>
          </a:p>
        </p:txBody>
      </p:sp>
    </p:spTree>
    <p:extLst>
      <p:ext uri="{BB962C8B-B14F-4D97-AF65-F5344CB8AC3E}">
        <p14:creationId xmlns:p14="http://schemas.microsoft.com/office/powerpoint/2010/main" val="1389542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3D8577-1C80-4386-97FC-834570706F40}" type="datetimeFigureOut">
              <a:rPr lang="en-US" smtClean="0"/>
              <a:t>11/28/2012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1B2B6E-35E4-4EE3-965E-C73D797FBD95}" type="slidenum">
              <a:rPr lang="en-US" smtClean="0"/>
              <a:t>‹#›</a:t>
            </a:fld>
            <a:endParaRPr lang="en-US"/>
          </a:p>
        </p:txBody>
      </p:sp>
    </p:spTree>
    <p:extLst>
      <p:ext uri="{BB962C8B-B14F-4D97-AF65-F5344CB8AC3E}">
        <p14:creationId xmlns:p14="http://schemas.microsoft.com/office/powerpoint/2010/main" val="2601176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3D8577-1C80-4386-97FC-834570706F40}" type="datetimeFigureOut">
              <a:rPr lang="en-US" smtClean="0"/>
              <a:t>11/28/2012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1B2B6E-35E4-4EE3-965E-C73D797FBD95}" type="slidenum">
              <a:rPr lang="en-US" smtClean="0"/>
              <a:t>‹#›</a:t>
            </a:fld>
            <a:endParaRPr lang="en-US"/>
          </a:p>
        </p:txBody>
      </p:sp>
    </p:spTree>
    <p:extLst>
      <p:ext uri="{BB962C8B-B14F-4D97-AF65-F5344CB8AC3E}">
        <p14:creationId xmlns:p14="http://schemas.microsoft.com/office/powerpoint/2010/main" val="647793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3D8577-1C80-4386-97FC-834570706F40}" type="datetimeFigureOut">
              <a:rPr lang="en-US" smtClean="0"/>
              <a:t>11/28/2012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1B2B6E-35E4-4EE3-965E-C73D797FBD95}" type="slidenum">
              <a:rPr lang="en-US" smtClean="0"/>
              <a:t>‹#›</a:t>
            </a:fld>
            <a:endParaRPr lang="en-US"/>
          </a:p>
        </p:txBody>
      </p:sp>
    </p:spTree>
    <p:extLst>
      <p:ext uri="{BB962C8B-B14F-4D97-AF65-F5344CB8AC3E}">
        <p14:creationId xmlns:p14="http://schemas.microsoft.com/office/powerpoint/2010/main" val="243374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3D8577-1C80-4386-97FC-834570706F40}" type="datetimeFigureOut">
              <a:rPr lang="en-US" smtClean="0"/>
              <a:t>11/28/2012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1B2B6E-35E4-4EE3-965E-C73D797FBD95}" type="slidenum">
              <a:rPr lang="en-US" smtClean="0"/>
              <a:t>‹#›</a:t>
            </a:fld>
            <a:endParaRPr lang="en-US"/>
          </a:p>
        </p:txBody>
      </p:sp>
    </p:spTree>
    <p:extLst>
      <p:ext uri="{BB962C8B-B14F-4D97-AF65-F5344CB8AC3E}">
        <p14:creationId xmlns:p14="http://schemas.microsoft.com/office/powerpoint/2010/main" val="3582231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3D8577-1C80-4386-97FC-834570706F40}" type="datetimeFigureOut">
              <a:rPr lang="en-US" smtClean="0"/>
              <a:t>11/28/2012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1B2B6E-35E4-4EE3-965E-C73D797FBD95}" type="slidenum">
              <a:rPr lang="en-US" smtClean="0"/>
              <a:t>‹#›</a:t>
            </a:fld>
            <a:endParaRPr lang="en-US"/>
          </a:p>
        </p:txBody>
      </p:sp>
    </p:spTree>
    <p:extLst>
      <p:ext uri="{BB962C8B-B14F-4D97-AF65-F5344CB8AC3E}">
        <p14:creationId xmlns:p14="http://schemas.microsoft.com/office/powerpoint/2010/main" val="408691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3D8577-1C80-4386-97FC-834570706F40}" type="datetimeFigureOut">
              <a:rPr lang="en-US" smtClean="0"/>
              <a:t>11/28/2012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1B2B6E-35E4-4EE3-965E-C73D797FBD95}" type="slidenum">
              <a:rPr lang="en-US" smtClean="0"/>
              <a:t>‹#›</a:t>
            </a:fld>
            <a:endParaRPr lang="en-US"/>
          </a:p>
        </p:txBody>
      </p:sp>
    </p:spTree>
    <p:extLst>
      <p:ext uri="{BB962C8B-B14F-4D97-AF65-F5344CB8AC3E}">
        <p14:creationId xmlns:p14="http://schemas.microsoft.com/office/powerpoint/2010/main" val="2005471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3D8577-1C80-4386-97FC-834570706F40}" type="datetimeFigureOut">
              <a:rPr lang="en-US" smtClean="0"/>
              <a:t>11/28/2012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1B2B6E-35E4-4EE3-965E-C73D797FBD95}" type="slidenum">
              <a:rPr lang="en-US" smtClean="0"/>
              <a:t>‹#›</a:t>
            </a:fld>
            <a:endParaRPr lang="en-US"/>
          </a:p>
        </p:txBody>
      </p:sp>
    </p:spTree>
    <p:extLst>
      <p:ext uri="{BB962C8B-B14F-4D97-AF65-F5344CB8AC3E}">
        <p14:creationId xmlns:p14="http://schemas.microsoft.com/office/powerpoint/2010/main" val="3360900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Cloud Network Security: Challenges and Opportunities</a:t>
            </a:r>
            <a:endParaRPr lang="en-US" dirty="0"/>
          </a:p>
        </p:txBody>
      </p:sp>
      <p:sp>
        <p:nvSpPr>
          <p:cNvPr id="3" name="Subtitle 2"/>
          <p:cNvSpPr>
            <a:spLocks noGrp="1"/>
          </p:cNvSpPr>
          <p:nvPr>
            <p:ph type="subTitle" idx="1"/>
          </p:nvPr>
        </p:nvSpPr>
        <p:spPr>
          <a:xfrm>
            <a:off x="1371600" y="4267200"/>
            <a:ext cx="6400800" cy="1752600"/>
          </a:xfrm>
        </p:spPr>
        <p:txBody>
          <a:bodyPr>
            <a:normAutofit fontScale="92500" lnSpcReduction="20000"/>
          </a:bodyPr>
          <a:lstStyle/>
          <a:p>
            <a:r>
              <a:rPr lang="en-US" b="1" dirty="0" smtClean="0"/>
              <a:t>Charlie Kaufman</a:t>
            </a:r>
          </a:p>
          <a:p>
            <a:r>
              <a:rPr lang="en-US" b="1" dirty="0" smtClean="0"/>
              <a:t/>
            </a:r>
            <a:br>
              <a:rPr lang="en-US" b="1" dirty="0" smtClean="0"/>
            </a:br>
            <a:r>
              <a:rPr lang="en-US" b="1" i="1" dirty="0" smtClean="0"/>
              <a:t>Windows Azure Security Architect</a:t>
            </a:r>
          </a:p>
          <a:p>
            <a:r>
              <a:rPr lang="en-US" b="1" i="1" dirty="0" smtClean="0"/>
              <a:t>Microsoft</a:t>
            </a:r>
            <a:endParaRPr lang="en-US" dirty="0"/>
          </a:p>
        </p:txBody>
      </p:sp>
    </p:spTree>
    <p:extLst>
      <p:ext uri="{BB962C8B-B14F-4D97-AF65-F5344CB8AC3E}">
        <p14:creationId xmlns:p14="http://schemas.microsoft.com/office/powerpoint/2010/main" val="3166414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does the hardware look like?</a:t>
            </a:r>
            <a:endParaRPr lang="en-US" dirty="0"/>
          </a:p>
        </p:txBody>
      </p:sp>
      <p:sp>
        <p:nvSpPr>
          <p:cNvPr id="3" name="Content Placeholder 2"/>
          <p:cNvSpPr>
            <a:spLocks noGrp="1"/>
          </p:cNvSpPr>
          <p:nvPr>
            <p:ph idx="1"/>
          </p:nvPr>
        </p:nvSpPr>
        <p:spPr/>
        <p:txBody>
          <a:bodyPr/>
          <a:lstStyle/>
          <a:p>
            <a:r>
              <a:rPr lang="en-US" dirty="0" smtClean="0"/>
              <a:t>Blades, Switches, and Racks</a:t>
            </a:r>
          </a:p>
          <a:p>
            <a:r>
              <a:rPr lang="en-US" dirty="0" smtClean="0"/>
              <a:t>A Blade has some CPUs, memory, disks, and one or two network ports</a:t>
            </a:r>
          </a:p>
          <a:p>
            <a:r>
              <a:rPr lang="en-US" dirty="0" smtClean="0"/>
              <a:t>A Switch has a large number of network ports</a:t>
            </a:r>
          </a:p>
          <a:p>
            <a:r>
              <a:rPr lang="en-US" dirty="0" smtClean="0"/>
              <a:t>A rack holds a power supply, lots of blades, and a few switches</a:t>
            </a:r>
            <a:endParaRPr lang="en-US" dirty="0"/>
          </a:p>
        </p:txBody>
      </p:sp>
    </p:spTree>
    <p:extLst>
      <p:ext uri="{BB962C8B-B14F-4D97-AF65-F5344CB8AC3E}">
        <p14:creationId xmlns:p14="http://schemas.microsoft.com/office/powerpoint/2010/main" val="2130450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What does the hardware look like?</a:t>
            </a:r>
            <a:endParaRPr lang="en-US" dirty="0"/>
          </a:p>
        </p:txBody>
      </p:sp>
      <p:grpSp>
        <p:nvGrpSpPr>
          <p:cNvPr id="109" name="Group 108"/>
          <p:cNvGrpSpPr/>
          <p:nvPr/>
        </p:nvGrpSpPr>
        <p:grpSpPr>
          <a:xfrm>
            <a:off x="368300" y="3261714"/>
            <a:ext cx="1828800" cy="2830286"/>
            <a:chOff x="685800" y="2808514"/>
            <a:chExt cx="1828800" cy="2830286"/>
          </a:xfrm>
        </p:grpSpPr>
        <p:sp>
          <p:nvSpPr>
            <p:cNvPr id="4" name="Rectangle 3"/>
            <p:cNvSpPr/>
            <p:nvPr/>
          </p:nvSpPr>
          <p:spPr>
            <a:xfrm>
              <a:off x="1143000" y="2808514"/>
              <a:ext cx="1371600" cy="28302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3" name="Straight Connector 82"/>
            <p:cNvCxnSpPr>
              <a:stCxn id="9" idx="1"/>
            </p:cNvCxnSpPr>
            <p:nvPr/>
          </p:nvCxnSpPr>
          <p:spPr>
            <a:xfrm flipH="1">
              <a:off x="1066800" y="3994666"/>
              <a:ext cx="1524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2" name="Group 91"/>
            <p:cNvGrpSpPr/>
            <p:nvPr/>
          </p:nvGrpSpPr>
          <p:grpSpPr>
            <a:xfrm>
              <a:off x="685800" y="2907268"/>
              <a:ext cx="1752600" cy="2643664"/>
              <a:chOff x="685800" y="2907268"/>
              <a:chExt cx="1752600" cy="2643664"/>
            </a:xfrm>
          </p:grpSpPr>
          <p:sp>
            <p:nvSpPr>
              <p:cNvPr id="5" name="TextBox 4"/>
              <p:cNvSpPr txBox="1"/>
              <p:nvPr/>
            </p:nvSpPr>
            <p:spPr>
              <a:xfrm>
                <a:off x="1219200" y="5181600"/>
                <a:ext cx="1219200" cy="369332"/>
              </a:xfrm>
              <a:prstGeom prst="rect">
                <a:avLst/>
              </a:prstGeom>
              <a:solidFill>
                <a:srgbClr val="FFC000"/>
              </a:solidFill>
            </p:spPr>
            <p:txBody>
              <a:bodyPr wrap="square" rtlCol="0">
                <a:spAutoFit/>
              </a:bodyPr>
              <a:lstStyle/>
              <a:p>
                <a:pPr algn="ctr"/>
                <a:r>
                  <a:rPr lang="en-US" dirty="0" smtClean="0">
                    <a:latin typeface="Arial Black" pitchFamily="34" charset="0"/>
                  </a:rPr>
                  <a:t>BLADE</a:t>
                </a:r>
                <a:endParaRPr lang="en-US" dirty="0">
                  <a:latin typeface="Arial Black" pitchFamily="34" charset="0"/>
                </a:endParaRPr>
              </a:p>
            </p:txBody>
          </p:sp>
          <p:sp>
            <p:nvSpPr>
              <p:cNvPr id="6" name="TextBox 5"/>
              <p:cNvSpPr txBox="1"/>
              <p:nvPr/>
            </p:nvSpPr>
            <p:spPr>
              <a:xfrm>
                <a:off x="1219200" y="3352800"/>
                <a:ext cx="1219200" cy="369332"/>
              </a:xfrm>
              <a:prstGeom prst="rect">
                <a:avLst/>
              </a:prstGeom>
              <a:solidFill>
                <a:srgbClr val="FFC000"/>
              </a:solidFill>
            </p:spPr>
            <p:txBody>
              <a:bodyPr wrap="square" rtlCol="0">
                <a:spAutoFit/>
              </a:bodyPr>
              <a:lstStyle/>
              <a:p>
                <a:r>
                  <a:rPr lang="en-US" dirty="0" smtClean="0">
                    <a:latin typeface="Arial Black" pitchFamily="34" charset="0"/>
                  </a:rPr>
                  <a:t>SWITCH</a:t>
                </a:r>
                <a:endParaRPr lang="en-US" dirty="0">
                  <a:latin typeface="Arial Black" pitchFamily="34" charset="0"/>
                </a:endParaRPr>
              </a:p>
            </p:txBody>
          </p:sp>
          <p:sp>
            <p:nvSpPr>
              <p:cNvPr id="7" name="TextBox 6"/>
              <p:cNvSpPr txBox="1"/>
              <p:nvPr/>
            </p:nvSpPr>
            <p:spPr>
              <a:xfrm>
                <a:off x="1219200" y="4724400"/>
                <a:ext cx="1219200" cy="369332"/>
              </a:xfrm>
              <a:prstGeom prst="rect">
                <a:avLst/>
              </a:prstGeom>
              <a:solidFill>
                <a:srgbClr val="FFC000"/>
              </a:solidFill>
            </p:spPr>
            <p:txBody>
              <a:bodyPr wrap="square" rtlCol="0">
                <a:spAutoFit/>
              </a:bodyPr>
              <a:lstStyle/>
              <a:p>
                <a:pPr algn="ctr"/>
                <a:r>
                  <a:rPr lang="en-US" dirty="0" smtClean="0">
                    <a:latin typeface="Arial Black" pitchFamily="34" charset="0"/>
                  </a:rPr>
                  <a:t>BLADE</a:t>
                </a:r>
                <a:endParaRPr lang="en-US" dirty="0">
                  <a:latin typeface="Arial Black" pitchFamily="34" charset="0"/>
                </a:endParaRPr>
              </a:p>
            </p:txBody>
          </p:sp>
          <p:sp>
            <p:nvSpPr>
              <p:cNvPr id="8" name="TextBox 7"/>
              <p:cNvSpPr txBox="1"/>
              <p:nvPr/>
            </p:nvSpPr>
            <p:spPr>
              <a:xfrm>
                <a:off x="1219200" y="4267200"/>
                <a:ext cx="1219200" cy="369332"/>
              </a:xfrm>
              <a:prstGeom prst="rect">
                <a:avLst/>
              </a:prstGeom>
              <a:solidFill>
                <a:srgbClr val="FFC000"/>
              </a:solidFill>
            </p:spPr>
            <p:txBody>
              <a:bodyPr wrap="square" rtlCol="0">
                <a:spAutoFit/>
              </a:bodyPr>
              <a:lstStyle/>
              <a:p>
                <a:pPr algn="ctr"/>
                <a:r>
                  <a:rPr lang="en-US" dirty="0" smtClean="0">
                    <a:latin typeface="Arial Black" pitchFamily="34" charset="0"/>
                  </a:rPr>
                  <a:t>BLADE</a:t>
                </a:r>
                <a:endParaRPr lang="en-US" dirty="0">
                  <a:latin typeface="Arial Black" pitchFamily="34" charset="0"/>
                </a:endParaRPr>
              </a:p>
            </p:txBody>
          </p:sp>
          <p:sp>
            <p:nvSpPr>
              <p:cNvPr id="9" name="TextBox 8"/>
              <p:cNvSpPr txBox="1"/>
              <p:nvPr/>
            </p:nvSpPr>
            <p:spPr>
              <a:xfrm>
                <a:off x="1219200" y="3810000"/>
                <a:ext cx="1219200" cy="369332"/>
              </a:xfrm>
              <a:prstGeom prst="rect">
                <a:avLst/>
              </a:prstGeom>
              <a:solidFill>
                <a:srgbClr val="FFC000"/>
              </a:solidFill>
            </p:spPr>
            <p:txBody>
              <a:bodyPr wrap="square" rtlCol="0">
                <a:spAutoFit/>
              </a:bodyPr>
              <a:lstStyle/>
              <a:p>
                <a:pPr algn="ctr"/>
                <a:r>
                  <a:rPr lang="en-US" dirty="0" smtClean="0">
                    <a:latin typeface="Arial Black" pitchFamily="34" charset="0"/>
                  </a:rPr>
                  <a:t>BLADE</a:t>
                </a:r>
                <a:endParaRPr lang="en-US" dirty="0">
                  <a:latin typeface="Arial Black" pitchFamily="34" charset="0"/>
                </a:endParaRPr>
              </a:p>
            </p:txBody>
          </p:sp>
          <p:sp>
            <p:nvSpPr>
              <p:cNvPr id="10" name="TextBox 9"/>
              <p:cNvSpPr txBox="1"/>
              <p:nvPr/>
            </p:nvSpPr>
            <p:spPr>
              <a:xfrm>
                <a:off x="1219200" y="2907268"/>
                <a:ext cx="1219200" cy="369332"/>
              </a:xfrm>
              <a:prstGeom prst="rect">
                <a:avLst/>
              </a:prstGeom>
              <a:solidFill>
                <a:srgbClr val="FFC000"/>
              </a:solidFill>
            </p:spPr>
            <p:txBody>
              <a:bodyPr wrap="square" rtlCol="0">
                <a:spAutoFit/>
              </a:bodyPr>
              <a:lstStyle/>
              <a:p>
                <a:r>
                  <a:rPr lang="en-US" dirty="0" smtClean="0">
                    <a:latin typeface="Arial Black" pitchFamily="34" charset="0"/>
                  </a:rPr>
                  <a:t>SWITCH</a:t>
                </a:r>
                <a:endParaRPr lang="en-US" dirty="0">
                  <a:latin typeface="Arial Black" pitchFamily="34" charset="0"/>
                </a:endParaRPr>
              </a:p>
            </p:txBody>
          </p:sp>
          <p:cxnSp>
            <p:nvCxnSpPr>
              <p:cNvPr id="13" name="Elbow Connector 12"/>
              <p:cNvCxnSpPr>
                <a:stCxn id="6" idx="1"/>
                <a:endCxn id="8" idx="1"/>
              </p:cNvCxnSpPr>
              <p:nvPr/>
            </p:nvCxnSpPr>
            <p:spPr>
              <a:xfrm rot="10800000" flipV="1">
                <a:off x="1219200" y="3537466"/>
                <a:ext cx="12700" cy="914400"/>
              </a:xfrm>
              <a:prstGeom prst="bentConnector3">
                <a:avLst>
                  <a:gd name="adj1" fmla="val 180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a:off x="838200" y="3429000"/>
                <a:ext cx="3810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066800" y="3657600"/>
                <a:ext cx="0" cy="337066"/>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838200" y="4876800"/>
                <a:ext cx="3810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685800" y="3352800"/>
                <a:ext cx="5334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a:off x="685800" y="5334000"/>
                <a:ext cx="5334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685800" y="3352800"/>
                <a:ext cx="0" cy="19812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H="1">
                <a:off x="1066800" y="3657600"/>
                <a:ext cx="1524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838200" y="3429000"/>
                <a:ext cx="0" cy="1447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0" name="Group 109"/>
          <p:cNvGrpSpPr/>
          <p:nvPr/>
        </p:nvGrpSpPr>
        <p:grpSpPr>
          <a:xfrm>
            <a:off x="2501900" y="3272600"/>
            <a:ext cx="1828800" cy="2830286"/>
            <a:chOff x="685800" y="2808514"/>
            <a:chExt cx="1828800" cy="2830286"/>
          </a:xfrm>
        </p:grpSpPr>
        <p:sp>
          <p:nvSpPr>
            <p:cNvPr id="111" name="Rectangle 110"/>
            <p:cNvSpPr/>
            <p:nvPr/>
          </p:nvSpPr>
          <p:spPr>
            <a:xfrm>
              <a:off x="1143000" y="2808514"/>
              <a:ext cx="1371600" cy="28302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2" name="Straight Connector 111"/>
            <p:cNvCxnSpPr>
              <a:stCxn id="118" idx="1"/>
            </p:cNvCxnSpPr>
            <p:nvPr/>
          </p:nvCxnSpPr>
          <p:spPr>
            <a:xfrm flipH="1">
              <a:off x="1066800" y="3994666"/>
              <a:ext cx="1524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p:nvGrpSpPr>
          <p:grpSpPr>
            <a:xfrm>
              <a:off x="685800" y="2907268"/>
              <a:ext cx="1752600" cy="2643664"/>
              <a:chOff x="685800" y="2907268"/>
              <a:chExt cx="1752600" cy="2643664"/>
            </a:xfrm>
          </p:grpSpPr>
          <p:sp>
            <p:nvSpPr>
              <p:cNvPr id="114" name="TextBox 113"/>
              <p:cNvSpPr txBox="1"/>
              <p:nvPr/>
            </p:nvSpPr>
            <p:spPr>
              <a:xfrm>
                <a:off x="1219200" y="5181600"/>
                <a:ext cx="1219200" cy="369332"/>
              </a:xfrm>
              <a:prstGeom prst="rect">
                <a:avLst/>
              </a:prstGeom>
              <a:solidFill>
                <a:srgbClr val="FFC000"/>
              </a:solidFill>
            </p:spPr>
            <p:txBody>
              <a:bodyPr wrap="square" rtlCol="0">
                <a:spAutoFit/>
              </a:bodyPr>
              <a:lstStyle/>
              <a:p>
                <a:pPr algn="ctr"/>
                <a:r>
                  <a:rPr lang="en-US" dirty="0" smtClean="0">
                    <a:latin typeface="Arial Black" pitchFamily="34" charset="0"/>
                  </a:rPr>
                  <a:t>BLADE</a:t>
                </a:r>
                <a:endParaRPr lang="en-US" dirty="0">
                  <a:latin typeface="Arial Black" pitchFamily="34" charset="0"/>
                </a:endParaRPr>
              </a:p>
            </p:txBody>
          </p:sp>
          <p:sp>
            <p:nvSpPr>
              <p:cNvPr id="115" name="TextBox 114"/>
              <p:cNvSpPr txBox="1"/>
              <p:nvPr/>
            </p:nvSpPr>
            <p:spPr>
              <a:xfrm>
                <a:off x="1219200" y="3352800"/>
                <a:ext cx="1219200" cy="369332"/>
              </a:xfrm>
              <a:prstGeom prst="rect">
                <a:avLst/>
              </a:prstGeom>
              <a:solidFill>
                <a:srgbClr val="FFC000"/>
              </a:solidFill>
            </p:spPr>
            <p:txBody>
              <a:bodyPr wrap="square" rtlCol="0">
                <a:spAutoFit/>
              </a:bodyPr>
              <a:lstStyle/>
              <a:p>
                <a:r>
                  <a:rPr lang="en-US" dirty="0" smtClean="0">
                    <a:latin typeface="Arial Black" pitchFamily="34" charset="0"/>
                  </a:rPr>
                  <a:t>SWITCH</a:t>
                </a:r>
                <a:endParaRPr lang="en-US" dirty="0">
                  <a:latin typeface="Arial Black" pitchFamily="34" charset="0"/>
                </a:endParaRPr>
              </a:p>
            </p:txBody>
          </p:sp>
          <p:sp>
            <p:nvSpPr>
              <p:cNvPr id="116" name="TextBox 115"/>
              <p:cNvSpPr txBox="1"/>
              <p:nvPr/>
            </p:nvSpPr>
            <p:spPr>
              <a:xfrm>
                <a:off x="1219200" y="4724400"/>
                <a:ext cx="1219200" cy="369332"/>
              </a:xfrm>
              <a:prstGeom prst="rect">
                <a:avLst/>
              </a:prstGeom>
              <a:solidFill>
                <a:srgbClr val="FFC000"/>
              </a:solidFill>
            </p:spPr>
            <p:txBody>
              <a:bodyPr wrap="square" rtlCol="0">
                <a:spAutoFit/>
              </a:bodyPr>
              <a:lstStyle/>
              <a:p>
                <a:pPr algn="ctr"/>
                <a:r>
                  <a:rPr lang="en-US" dirty="0" smtClean="0">
                    <a:latin typeface="Arial Black" pitchFamily="34" charset="0"/>
                  </a:rPr>
                  <a:t>BLADE</a:t>
                </a:r>
                <a:endParaRPr lang="en-US" dirty="0">
                  <a:latin typeface="Arial Black" pitchFamily="34" charset="0"/>
                </a:endParaRPr>
              </a:p>
            </p:txBody>
          </p:sp>
          <p:sp>
            <p:nvSpPr>
              <p:cNvPr id="117" name="TextBox 116"/>
              <p:cNvSpPr txBox="1"/>
              <p:nvPr/>
            </p:nvSpPr>
            <p:spPr>
              <a:xfrm>
                <a:off x="1219200" y="4267200"/>
                <a:ext cx="1219200" cy="369332"/>
              </a:xfrm>
              <a:prstGeom prst="rect">
                <a:avLst/>
              </a:prstGeom>
              <a:solidFill>
                <a:srgbClr val="FFC000"/>
              </a:solidFill>
            </p:spPr>
            <p:txBody>
              <a:bodyPr wrap="square" rtlCol="0">
                <a:spAutoFit/>
              </a:bodyPr>
              <a:lstStyle/>
              <a:p>
                <a:pPr algn="ctr"/>
                <a:r>
                  <a:rPr lang="en-US" dirty="0" smtClean="0">
                    <a:latin typeface="Arial Black" pitchFamily="34" charset="0"/>
                  </a:rPr>
                  <a:t>BLADE</a:t>
                </a:r>
                <a:endParaRPr lang="en-US" dirty="0">
                  <a:latin typeface="Arial Black" pitchFamily="34" charset="0"/>
                </a:endParaRPr>
              </a:p>
            </p:txBody>
          </p:sp>
          <p:sp>
            <p:nvSpPr>
              <p:cNvPr id="118" name="TextBox 117"/>
              <p:cNvSpPr txBox="1"/>
              <p:nvPr/>
            </p:nvSpPr>
            <p:spPr>
              <a:xfrm>
                <a:off x="1219200" y="3810000"/>
                <a:ext cx="1219200" cy="369332"/>
              </a:xfrm>
              <a:prstGeom prst="rect">
                <a:avLst/>
              </a:prstGeom>
              <a:solidFill>
                <a:srgbClr val="FFC000"/>
              </a:solidFill>
            </p:spPr>
            <p:txBody>
              <a:bodyPr wrap="square" rtlCol="0">
                <a:spAutoFit/>
              </a:bodyPr>
              <a:lstStyle/>
              <a:p>
                <a:pPr algn="ctr"/>
                <a:r>
                  <a:rPr lang="en-US" dirty="0" smtClean="0">
                    <a:latin typeface="Arial Black" pitchFamily="34" charset="0"/>
                  </a:rPr>
                  <a:t>BLADE</a:t>
                </a:r>
                <a:endParaRPr lang="en-US" dirty="0">
                  <a:latin typeface="Arial Black" pitchFamily="34" charset="0"/>
                </a:endParaRPr>
              </a:p>
            </p:txBody>
          </p:sp>
          <p:sp>
            <p:nvSpPr>
              <p:cNvPr id="119" name="TextBox 118"/>
              <p:cNvSpPr txBox="1"/>
              <p:nvPr/>
            </p:nvSpPr>
            <p:spPr>
              <a:xfrm>
                <a:off x="1219200" y="2907268"/>
                <a:ext cx="1219200" cy="369332"/>
              </a:xfrm>
              <a:prstGeom prst="rect">
                <a:avLst/>
              </a:prstGeom>
              <a:solidFill>
                <a:srgbClr val="FFC000"/>
              </a:solidFill>
            </p:spPr>
            <p:txBody>
              <a:bodyPr wrap="square" rtlCol="0">
                <a:spAutoFit/>
              </a:bodyPr>
              <a:lstStyle/>
              <a:p>
                <a:r>
                  <a:rPr lang="en-US" dirty="0" smtClean="0">
                    <a:latin typeface="Arial Black" pitchFamily="34" charset="0"/>
                  </a:rPr>
                  <a:t>SWITCH</a:t>
                </a:r>
                <a:endParaRPr lang="en-US" dirty="0">
                  <a:latin typeface="Arial Black" pitchFamily="34" charset="0"/>
                </a:endParaRPr>
              </a:p>
            </p:txBody>
          </p:sp>
          <p:cxnSp>
            <p:nvCxnSpPr>
              <p:cNvPr id="120" name="Elbow Connector 119"/>
              <p:cNvCxnSpPr>
                <a:stCxn id="115" idx="1"/>
                <a:endCxn id="117" idx="1"/>
              </p:cNvCxnSpPr>
              <p:nvPr/>
            </p:nvCxnSpPr>
            <p:spPr>
              <a:xfrm rot="10800000" flipV="1">
                <a:off x="1219200" y="3537466"/>
                <a:ext cx="12700" cy="914400"/>
              </a:xfrm>
              <a:prstGeom prst="bentConnector3">
                <a:avLst>
                  <a:gd name="adj1" fmla="val 180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H="1">
                <a:off x="838200" y="3429000"/>
                <a:ext cx="3810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1066800" y="3657600"/>
                <a:ext cx="0" cy="337066"/>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H="1">
                <a:off x="838200" y="4876800"/>
                <a:ext cx="3810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flipH="1">
                <a:off x="685800" y="3352800"/>
                <a:ext cx="5334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flipH="1">
                <a:off x="685800" y="5334000"/>
                <a:ext cx="5334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685800" y="3352800"/>
                <a:ext cx="0" cy="19812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H="1">
                <a:off x="1066800" y="3657600"/>
                <a:ext cx="1524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838200" y="3429000"/>
                <a:ext cx="0" cy="1447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29" name="Group 128"/>
          <p:cNvGrpSpPr/>
          <p:nvPr/>
        </p:nvGrpSpPr>
        <p:grpSpPr>
          <a:xfrm>
            <a:off x="4635500" y="3272600"/>
            <a:ext cx="1828800" cy="2830286"/>
            <a:chOff x="685800" y="2808514"/>
            <a:chExt cx="1828800" cy="2830286"/>
          </a:xfrm>
        </p:grpSpPr>
        <p:sp>
          <p:nvSpPr>
            <p:cNvPr id="130" name="Rectangle 129"/>
            <p:cNvSpPr/>
            <p:nvPr/>
          </p:nvSpPr>
          <p:spPr>
            <a:xfrm>
              <a:off x="1143000" y="2808514"/>
              <a:ext cx="1371600" cy="28302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1" name="Straight Connector 130"/>
            <p:cNvCxnSpPr>
              <a:stCxn id="137" idx="1"/>
            </p:cNvCxnSpPr>
            <p:nvPr/>
          </p:nvCxnSpPr>
          <p:spPr>
            <a:xfrm flipH="1">
              <a:off x="1066800" y="3994666"/>
              <a:ext cx="1524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2" name="Group 131"/>
            <p:cNvGrpSpPr/>
            <p:nvPr/>
          </p:nvGrpSpPr>
          <p:grpSpPr>
            <a:xfrm>
              <a:off x="685800" y="2907268"/>
              <a:ext cx="1752600" cy="2643664"/>
              <a:chOff x="685800" y="2907268"/>
              <a:chExt cx="1752600" cy="2643664"/>
            </a:xfrm>
          </p:grpSpPr>
          <p:sp>
            <p:nvSpPr>
              <p:cNvPr id="133" name="TextBox 132"/>
              <p:cNvSpPr txBox="1"/>
              <p:nvPr/>
            </p:nvSpPr>
            <p:spPr>
              <a:xfrm>
                <a:off x="1219200" y="5181600"/>
                <a:ext cx="1219200" cy="369332"/>
              </a:xfrm>
              <a:prstGeom prst="rect">
                <a:avLst/>
              </a:prstGeom>
              <a:solidFill>
                <a:srgbClr val="FFC000"/>
              </a:solidFill>
            </p:spPr>
            <p:txBody>
              <a:bodyPr wrap="square" rtlCol="0">
                <a:spAutoFit/>
              </a:bodyPr>
              <a:lstStyle/>
              <a:p>
                <a:pPr algn="ctr"/>
                <a:r>
                  <a:rPr lang="en-US" dirty="0" smtClean="0">
                    <a:latin typeface="Arial Black" pitchFamily="34" charset="0"/>
                  </a:rPr>
                  <a:t>BLADE</a:t>
                </a:r>
                <a:endParaRPr lang="en-US" dirty="0">
                  <a:latin typeface="Arial Black" pitchFamily="34" charset="0"/>
                </a:endParaRPr>
              </a:p>
            </p:txBody>
          </p:sp>
          <p:sp>
            <p:nvSpPr>
              <p:cNvPr id="134" name="TextBox 133"/>
              <p:cNvSpPr txBox="1"/>
              <p:nvPr/>
            </p:nvSpPr>
            <p:spPr>
              <a:xfrm>
                <a:off x="1219200" y="3352800"/>
                <a:ext cx="1219200" cy="369332"/>
              </a:xfrm>
              <a:prstGeom prst="rect">
                <a:avLst/>
              </a:prstGeom>
              <a:solidFill>
                <a:srgbClr val="FFC000"/>
              </a:solidFill>
            </p:spPr>
            <p:txBody>
              <a:bodyPr wrap="square" rtlCol="0">
                <a:spAutoFit/>
              </a:bodyPr>
              <a:lstStyle/>
              <a:p>
                <a:r>
                  <a:rPr lang="en-US" dirty="0" smtClean="0">
                    <a:latin typeface="Arial Black" pitchFamily="34" charset="0"/>
                  </a:rPr>
                  <a:t>SWITCH</a:t>
                </a:r>
                <a:endParaRPr lang="en-US" dirty="0">
                  <a:latin typeface="Arial Black" pitchFamily="34" charset="0"/>
                </a:endParaRPr>
              </a:p>
            </p:txBody>
          </p:sp>
          <p:sp>
            <p:nvSpPr>
              <p:cNvPr id="135" name="TextBox 134"/>
              <p:cNvSpPr txBox="1"/>
              <p:nvPr/>
            </p:nvSpPr>
            <p:spPr>
              <a:xfrm>
                <a:off x="1219200" y="4724400"/>
                <a:ext cx="1219200" cy="369332"/>
              </a:xfrm>
              <a:prstGeom prst="rect">
                <a:avLst/>
              </a:prstGeom>
              <a:solidFill>
                <a:srgbClr val="FFC000"/>
              </a:solidFill>
            </p:spPr>
            <p:txBody>
              <a:bodyPr wrap="square" rtlCol="0">
                <a:spAutoFit/>
              </a:bodyPr>
              <a:lstStyle/>
              <a:p>
                <a:pPr algn="ctr"/>
                <a:r>
                  <a:rPr lang="en-US" dirty="0" smtClean="0">
                    <a:latin typeface="Arial Black" pitchFamily="34" charset="0"/>
                  </a:rPr>
                  <a:t>BLADE</a:t>
                </a:r>
                <a:endParaRPr lang="en-US" dirty="0">
                  <a:latin typeface="Arial Black" pitchFamily="34" charset="0"/>
                </a:endParaRPr>
              </a:p>
            </p:txBody>
          </p:sp>
          <p:sp>
            <p:nvSpPr>
              <p:cNvPr id="136" name="TextBox 135"/>
              <p:cNvSpPr txBox="1"/>
              <p:nvPr/>
            </p:nvSpPr>
            <p:spPr>
              <a:xfrm>
                <a:off x="1219200" y="4267200"/>
                <a:ext cx="1219200" cy="369332"/>
              </a:xfrm>
              <a:prstGeom prst="rect">
                <a:avLst/>
              </a:prstGeom>
              <a:solidFill>
                <a:srgbClr val="FFC000"/>
              </a:solidFill>
            </p:spPr>
            <p:txBody>
              <a:bodyPr wrap="square" rtlCol="0">
                <a:spAutoFit/>
              </a:bodyPr>
              <a:lstStyle/>
              <a:p>
                <a:pPr algn="ctr"/>
                <a:r>
                  <a:rPr lang="en-US" dirty="0" smtClean="0">
                    <a:latin typeface="Arial Black" pitchFamily="34" charset="0"/>
                  </a:rPr>
                  <a:t>BLADE</a:t>
                </a:r>
                <a:endParaRPr lang="en-US" dirty="0">
                  <a:latin typeface="Arial Black" pitchFamily="34" charset="0"/>
                </a:endParaRPr>
              </a:p>
            </p:txBody>
          </p:sp>
          <p:sp>
            <p:nvSpPr>
              <p:cNvPr id="137" name="TextBox 136"/>
              <p:cNvSpPr txBox="1"/>
              <p:nvPr/>
            </p:nvSpPr>
            <p:spPr>
              <a:xfrm>
                <a:off x="1219200" y="3810000"/>
                <a:ext cx="1219200" cy="369332"/>
              </a:xfrm>
              <a:prstGeom prst="rect">
                <a:avLst/>
              </a:prstGeom>
              <a:solidFill>
                <a:srgbClr val="FFC000"/>
              </a:solidFill>
            </p:spPr>
            <p:txBody>
              <a:bodyPr wrap="square" rtlCol="0">
                <a:spAutoFit/>
              </a:bodyPr>
              <a:lstStyle/>
              <a:p>
                <a:pPr algn="ctr"/>
                <a:r>
                  <a:rPr lang="en-US" dirty="0" smtClean="0">
                    <a:latin typeface="Arial Black" pitchFamily="34" charset="0"/>
                  </a:rPr>
                  <a:t>BLADE</a:t>
                </a:r>
                <a:endParaRPr lang="en-US" dirty="0">
                  <a:latin typeface="Arial Black" pitchFamily="34" charset="0"/>
                </a:endParaRPr>
              </a:p>
            </p:txBody>
          </p:sp>
          <p:sp>
            <p:nvSpPr>
              <p:cNvPr id="138" name="TextBox 137"/>
              <p:cNvSpPr txBox="1"/>
              <p:nvPr/>
            </p:nvSpPr>
            <p:spPr>
              <a:xfrm>
                <a:off x="1219200" y="2907268"/>
                <a:ext cx="1219200" cy="369332"/>
              </a:xfrm>
              <a:prstGeom prst="rect">
                <a:avLst/>
              </a:prstGeom>
              <a:solidFill>
                <a:srgbClr val="FFC000"/>
              </a:solidFill>
            </p:spPr>
            <p:txBody>
              <a:bodyPr wrap="square" rtlCol="0">
                <a:spAutoFit/>
              </a:bodyPr>
              <a:lstStyle/>
              <a:p>
                <a:r>
                  <a:rPr lang="en-US" dirty="0" smtClean="0">
                    <a:latin typeface="Arial Black" pitchFamily="34" charset="0"/>
                  </a:rPr>
                  <a:t>SWITCH</a:t>
                </a:r>
                <a:endParaRPr lang="en-US" dirty="0">
                  <a:latin typeface="Arial Black" pitchFamily="34" charset="0"/>
                </a:endParaRPr>
              </a:p>
            </p:txBody>
          </p:sp>
          <p:cxnSp>
            <p:nvCxnSpPr>
              <p:cNvPr id="139" name="Elbow Connector 138"/>
              <p:cNvCxnSpPr>
                <a:stCxn id="134" idx="1"/>
                <a:endCxn id="136" idx="1"/>
              </p:cNvCxnSpPr>
              <p:nvPr/>
            </p:nvCxnSpPr>
            <p:spPr>
              <a:xfrm rot="10800000" flipV="1">
                <a:off x="1219200" y="3537466"/>
                <a:ext cx="12700" cy="914400"/>
              </a:xfrm>
              <a:prstGeom prst="bentConnector3">
                <a:avLst>
                  <a:gd name="adj1" fmla="val 180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flipH="1">
                <a:off x="838200" y="3429000"/>
                <a:ext cx="3810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1066800" y="3657600"/>
                <a:ext cx="0" cy="337066"/>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flipH="1">
                <a:off x="838200" y="4876800"/>
                <a:ext cx="3810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flipH="1">
                <a:off x="685800" y="3352800"/>
                <a:ext cx="5334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flipH="1">
                <a:off x="685800" y="5334000"/>
                <a:ext cx="5334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a:off x="685800" y="3352800"/>
                <a:ext cx="0" cy="19812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H="1">
                <a:off x="1066800" y="3657600"/>
                <a:ext cx="1524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838200" y="3429000"/>
                <a:ext cx="0" cy="1447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48" name="Group 147"/>
          <p:cNvGrpSpPr/>
          <p:nvPr/>
        </p:nvGrpSpPr>
        <p:grpSpPr>
          <a:xfrm>
            <a:off x="6692900" y="3272600"/>
            <a:ext cx="1828800" cy="2830286"/>
            <a:chOff x="685800" y="2808514"/>
            <a:chExt cx="1828800" cy="2830286"/>
          </a:xfrm>
        </p:grpSpPr>
        <p:sp>
          <p:nvSpPr>
            <p:cNvPr id="149" name="Rectangle 148"/>
            <p:cNvSpPr/>
            <p:nvPr/>
          </p:nvSpPr>
          <p:spPr>
            <a:xfrm>
              <a:off x="1143000" y="2808514"/>
              <a:ext cx="1371600" cy="28302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0" name="Straight Connector 149"/>
            <p:cNvCxnSpPr>
              <a:stCxn id="156" idx="1"/>
            </p:cNvCxnSpPr>
            <p:nvPr/>
          </p:nvCxnSpPr>
          <p:spPr>
            <a:xfrm flipH="1">
              <a:off x="1066800" y="3994666"/>
              <a:ext cx="1524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1" name="Group 150"/>
            <p:cNvGrpSpPr/>
            <p:nvPr/>
          </p:nvGrpSpPr>
          <p:grpSpPr>
            <a:xfrm>
              <a:off x="685800" y="2907268"/>
              <a:ext cx="1752600" cy="2643664"/>
              <a:chOff x="685800" y="2907268"/>
              <a:chExt cx="1752600" cy="2643664"/>
            </a:xfrm>
          </p:grpSpPr>
          <p:sp>
            <p:nvSpPr>
              <p:cNvPr id="152" name="TextBox 151"/>
              <p:cNvSpPr txBox="1"/>
              <p:nvPr/>
            </p:nvSpPr>
            <p:spPr>
              <a:xfrm>
                <a:off x="1219200" y="5181600"/>
                <a:ext cx="1219200" cy="369332"/>
              </a:xfrm>
              <a:prstGeom prst="rect">
                <a:avLst/>
              </a:prstGeom>
              <a:solidFill>
                <a:srgbClr val="FFC000"/>
              </a:solidFill>
            </p:spPr>
            <p:txBody>
              <a:bodyPr wrap="square" rtlCol="0">
                <a:spAutoFit/>
              </a:bodyPr>
              <a:lstStyle/>
              <a:p>
                <a:pPr algn="ctr"/>
                <a:r>
                  <a:rPr lang="en-US" dirty="0" smtClean="0">
                    <a:latin typeface="Arial Black" pitchFamily="34" charset="0"/>
                  </a:rPr>
                  <a:t>BLADE</a:t>
                </a:r>
                <a:endParaRPr lang="en-US" dirty="0">
                  <a:latin typeface="Arial Black" pitchFamily="34" charset="0"/>
                </a:endParaRPr>
              </a:p>
            </p:txBody>
          </p:sp>
          <p:sp>
            <p:nvSpPr>
              <p:cNvPr id="153" name="TextBox 152"/>
              <p:cNvSpPr txBox="1"/>
              <p:nvPr/>
            </p:nvSpPr>
            <p:spPr>
              <a:xfrm>
                <a:off x="1219200" y="3352800"/>
                <a:ext cx="1219200" cy="369332"/>
              </a:xfrm>
              <a:prstGeom prst="rect">
                <a:avLst/>
              </a:prstGeom>
              <a:solidFill>
                <a:srgbClr val="FFC000"/>
              </a:solidFill>
            </p:spPr>
            <p:txBody>
              <a:bodyPr wrap="square" rtlCol="0">
                <a:spAutoFit/>
              </a:bodyPr>
              <a:lstStyle/>
              <a:p>
                <a:r>
                  <a:rPr lang="en-US" dirty="0" smtClean="0">
                    <a:latin typeface="Arial Black" pitchFamily="34" charset="0"/>
                  </a:rPr>
                  <a:t>SWITCH</a:t>
                </a:r>
                <a:endParaRPr lang="en-US" dirty="0">
                  <a:latin typeface="Arial Black" pitchFamily="34" charset="0"/>
                </a:endParaRPr>
              </a:p>
            </p:txBody>
          </p:sp>
          <p:sp>
            <p:nvSpPr>
              <p:cNvPr id="154" name="TextBox 153"/>
              <p:cNvSpPr txBox="1"/>
              <p:nvPr/>
            </p:nvSpPr>
            <p:spPr>
              <a:xfrm>
                <a:off x="1219200" y="4724400"/>
                <a:ext cx="1219200" cy="369332"/>
              </a:xfrm>
              <a:prstGeom prst="rect">
                <a:avLst/>
              </a:prstGeom>
              <a:solidFill>
                <a:srgbClr val="FFC000"/>
              </a:solidFill>
            </p:spPr>
            <p:txBody>
              <a:bodyPr wrap="square" rtlCol="0">
                <a:spAutoFit/>
              </a:bodyPr>
              <a:lstStyle/>
              <a:p>
                <a:pPr algn="ctr"/>
                <a:r>
                  <a:rPr lang="en-US" dirty="0" smtClean="0">
                    <a:latin typeface="Arial Black" pitchFamily="34" charset="0"/>
                  </a:rPr>
                  <a:t>BLADE</a:t>
                </a:r>
                <a:endParaRPr lang="en-US" dirty="0">
                  <a:latin typeface="Arial Black" pitchFamily="34" charset="0"/>
                </a:endParaRPr>
              </a:p>
            </p:txBody>
          </p:sp>
          <p:sp>
            <p:nvSpPr>
              <p:cNvPr id="155" name="TextBox 154"/>
              <p:cNvSpPr txBox="1"/>
              <p:nvPr/>
            </p:nvSpPr>
            <p:spPr>
              <a:xfrm>
                <a:off x="1219200" y="4267200"/>
                <a:ext cx="1219200" cy="369332"/>
              </a:xfrm>
              <a:prstGeom prst="rect">
                <a:avLst/>
              </a:prstGeom>
              <a:solidFill>
                <a:srgbClr val="FFC000"/>
              </a:solidFill>
            </p:spPr>
            <p:txBody>
              <a:bodyPr wrap="square" rtlCol="0">
                <a:spAutoFit/>
              </a:bodyPr>
              <a:lstStyle/>
              <a:p>
                <a:pPr algn="ctr"/>
                <a:r>
                  <a:rPr lang="en-US" dirty="0" smtClean="0">
                    <a:latin typeface="Arial Black" pitchFamily="34" charset="0"/>
                  </a:rPr>
                  <a:t>BLADE</a:t>
                </a:r>
                <a:endParaRPr lang="en-US" dirty="0">
                  <a:latin typeface="Arial Black" pitchFamily="34" charset="0"/>
                </a:endParaRPr>
              </a:p>
            </p:txBody>
          </p:sp>
          <p:sp>
            <p:nvSpPr>
              <p:cNvPr id="156" name="TextBox 155"/>
              <p:cNvSpPr txBox="1"/>
              <p:nvPr/>
            </p:nvSpPr>
            <p:spPr>
              <a:xfrm>
                <a:off x="1219200" y="3810000"/>
                <a:ext cx="1219200" cy="369332"/>
              </a:xfrm>
              <a:prstGeom prst="rect">
                <a:avLst/>
              </a:prstGeom>
              <a:solidFill>
                <a:srgbClr val="FFC000"/>
              </a:solidFill>
            </p:spPr>
            <p:txBody>
              <a:bodyPr wrap="square" rtlCol="0">
                <a:spAutoFit/>
              </a:bodyPr>
              <a:lstStyle/>
              <a:p>
                <a:pPr algn="ctr"/>
                <a:r>
                  <a:rPr lang="en-US" dirty="0" smtClean="0">
                    <a:latin typeface="Arial Black" pitchFamily="34" charset="0"/>
                  </a:rPr>
                  <a:t>BLADE</a:t>
                </a:r>
                <a:endParaRPr lang="en-US" dirty="0">
                  <a:latin typeface="Arial Black" pitchFamily="34" charset="0"/>
                </a:endParaRPr>
              </a:p>
            </p:txBody>
          </p:sp>
          <p:sp>
            <p:nvSpPr>
              <p:cNvPr id="157" name="TextBox 156"/>
              <p:cNvSpPr txBox="1"/>
              <p:nvPr/>
            </p:nvSpPr>
            <p:spPr>
              <a:xfrm>
                <a:off x="1219200" y="2907268"/>
                <a:ext cx="1219200" cy="369332"/>
              </a:xfrm>
              <a:prstGeom prst="rect">
                <a:avLst/>
              </a:prstGeom>
              <a:solidFill>
                <a:srgbClr val="FFC000"/>
              </a:solidFill>
            </p:spPr>
            <p:txBody>
              <a:bodyPr wrap="square" rtlCol="0">
                <a:spAutoFit/>
              </a:bodyPr>
              <a:lstStyle/>
              <a:p>
                <a:r>
                  <a:rPr lang="en-US" dirty="0" smtClean="0">
                    <a:latin typeface="Arial Black" pitchFamily="34" charset="0"/>
                  </a:rPr>
                  <a:t>SWITCH</a:t>
                </a:r>
                <a:endParaRPr lang="en-US" dirty="0">
                  <a:latin typeface="Arial Black" pitchFamily="34" charset="0"/>
                </a:endParaRPr>
              </a:p>
            </p:txBody>
          </p:sp>
          <p:cxnSp>
            <p:nvCxnSpPr>
              <p:cNvPr id="158" name="Elbow Connector 157"/>
              <p:cNvCxnSpPr>
                <a:stCxn id="153" idx="1"/>
                <a:endCxn id="155" idx="1"/>
              </p:cNvCxnSpPr>
              <p:nvPr/>
            </p:nvCxnSpPr>
            <p:spPr>
              <a:xfrm rot="10800000" flipV="1">
                <a:off x="1219200" y="3537466"/>
                <a:ext cx="12700" cy="914400"/>
              </a:xfrm>
              <a:prstGeom prst="bentConnector3">
                <a:avLst>
                  <a:gd name="adj1" fmla="val 180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flipH="1">
                <a:off x="838200" y="3429000"/>
                <a:ext cx="3810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1066800" y="3657600"/>
                <a:ext cx="0" cy="337066"/>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flipH="1">
                <a:off x="838200" y="4876800"/>
                <a:ext cx="3810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flipH="1">
                <a:off x="685800" y="3352800"/>
                <a:ext cx="5334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flipH="1">
                <a:off x="685800" y="5334000"/>
                <a:ext cx="5334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a:off x="685800" y="3352800"/>
                <a:ext cx="0" cy="19812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flipH="1">
                <a:off x="1066800" y="3657600"/>
                <a:ext cx="1524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a:off x="838200" y="3429000"/>
                <a:ext cx="0" cy="1447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67" name="TextBox 166"/>
          <p:cNvSpPr txBox="1"/>
          <p:nvPr/>
        </p:nvSpPr>
        <p:spPr>
          <a:xfrm>
            <a:off x="3987192" y="2205800"/>
            <a:ext cx="1257908" cy="369332"/>
          </a:xfrm>
          <a:prstGeom prst="rect">
            <a:avLst/>
          </a:prstGeom>
          <a:solidFill>
            <a:srgbClr val="FFC000"/>
          </a:solidFill>
          <a:ln w="25400">
            <a:solidFill>
              <a:schemeClr val="tx1"/>
            </a:solidFill>
          </a:ln>
        </p:spPr>
        <p:txBody>
          <a:bodyPr wrap="none" rtlCol="0">
            <a:spAutoFit/>
          </a:bodyPr>
          <a:lstStyle/>
          <a:p>
            <a:r>
              <a:rPr lang="en-US" dirty="0" smtClean="0">
                <a:latin typeface="Arial Black" pitchFamily="34" charset="0"/>
              </a:rPr>
              <a:t>ROUTER</a:t>
            </a:r>
            <a:endParaRPr lang="en-US" dirty="0">
              <a:latin typeface="Arial Black" pitchFamily="34" charset="0"/>
            </a:endParaRPr>
          </a:p>
        </p:txBody>
      </p:sp>
      <p:sp>
        <p:nvSpPr>
          <p:cNvPr id="169" name="Freeform 168"/>
          <p:cNvSpPr/>
          <p:nvPr/>
        </p:nvSpPr>
        <p:spPr>
          <a:xfrm>
            <a:off x="1520825" y="2325917"/>
            <a:ext cx="2466975" cy="1041933"/>
          </a:xfrm>
          <a:custGeom>
            <a:avLst/>
            <a:gdLst>
              <a:gd name="connsiteX0" fmla="*/ 2466975 w 2466975"/>
              <a:gd name="connsiteY0" fmla="*/ 41808 h 1041933"/>
              <a:gd name="connsiteX1" fmla="*/ 581025 w 2466975"/>
              <a:gd name="connsiteY1" fmla="*/ 118008 h 1041933"/>
              <a:gd name="connsiteX2" fmla="*/ 0 w 2466975"/>
              <a:gd name="connsiteY2" fmla="*/ 1041933 h 1041933"/>
              <a:gd name="connsiteX3" fmla="*/ 0 w 2466975"/>
              <a:gd name="connsiteY3" fmla="*/ 1041933 h 1041933"/>
            </a:gdLst>
            <a:ahLst/>
            <a:cxnLst>
              <a:cxn ang="0">
                <a:pos x="connsiteX0" y="connsiteY0"/>
              </a:cxn>
              <a:cxn ang="0">
                <a:pos x="connsiteX1" y="connsiteY1"/>
              </a:cxn>
              <a:cxn ang="0">
                <a:pos x="connsiteX2" y="connsiteY2"/>
              </a:cxn>
              <a:cxn ang="0">
                <a:pos x="connsiteX3" y="connsiteY3"/>
              </a:cxn>
            </a:cxnLst>
            <a:rect l="l" t="t" r="r" b="b"/>
            <a:pathLst>
              <a:path w="2466975" h="1041933">
                <a:moveTo>
                  <a:pt x="2466975" y="41808"/>
                </a:moveTo>
                <a:cubicBezTo>
                  <a:pt x="1729581" y="-3436"/>
                  <a:pt x="992187" y="-48679"/>
                  <a:pt x="581025" y="118008"/>
                </a:cubicBezTo>
                <a:cubicBezTo>
                  <a:pt x="169863" y="284695"/>
                  <a:pt x="0" y="1041933"/>
                  <a:pt x="0" y="1041933"/>
                </a:cubicBezTo>
                <a:lnTo>
                  <a:pt x="0" y="1041933"/>
                </a:lnTo>
              </a:path>
            </a:pathLst>
          </a:custGeom>
          <a:noFill/>
          <a:ln>
            <a:solidFill>
              <a:schemeClr val="tx1"/>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Freeform 169"/>
          <p:cNvSpPr/>
          <p:nvPr/>
        </p:nvSpPr>
        <p:spPr>
          <a:xfrm>
            <a:off x="5245100" y="2353172"/>
            <a:ext cx="2686050" cy="986103"/>
          </a:xfrm>
          <a:custGeom>
            <a:avLst/>
            <a:gdLst>
              <a:gd name="connsiteX0" fmla="*/ 0 w 2686050"/>
              <a:gd name="connsiteY0" fmla="*/ 5028 h 986103"/>
              <a:gd name="connsiteX1" fmla="*/ 2190750 w 2686050"/>
              <a:gd name="connsiteY1" fmla="*/ 147903 h 986103"/>
              <a:gd name="connsiteX2" fmla="*/ 2686050 w 2686050"/>
              <a:gd name="connsiteY2" fmla="*/ 986103 h 986103"/>
            </a:gdLst>
            <a:ahLst/>
            <a:cxnLst>
              <a:cxn ang="0">
                <a:pos x="connsiteX0" y="connsiteY0"/>
              </a:cxn>
              <a:cxn ang="0">
                <a:pos x="connsiteX1" y="connsiteY1"/>
              </a:cxn>
              <a:cxn ang="0">
                <a:pos x="connsiteX2" y="connsiteY2"/>
              </a:cxn>
            </a:cxnLst>
            <a:rect l="l" t="t" r="r" b="b"/>
            <a:pathLst>
              <a:path w="2686050" h="986103">
                <a:moveTo>
                  <a:pt x="0" y="5028"/>
                </a:moveTo>
                <a:cubicBezTo>
                  <a:pt x="871537" y="-5291"/>
                  <a:pt x="1743075" y="-15610"/>
                  <a:pt x="2190750" y="147903"/>
                </a:cubicBezTo>
                <a:cubicBezTo>
                  <a:pt x="2638425" y="311416"/>
                  <a:pt x="2662237" y="648759"/>
                  <a:pt x="2686050" y="986103"/>
                </a:cubicBezTo>
              </a:path>
            </a:pathLst>
          </a:custGeom>
          <a:noFill/>
          <a:ln>
            <a:solidFill>
              <a:schemeClr val="tx1"/>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Freeform 171"/>
          <p:cNvSpPr/>
          <p:nvPr/>
        </p:nvSpPr>
        <p:spPr>
          <a:xfrm>
            <a:off x="3673475" y="2577275"/>
            <a:ext cx="314325" cy="781050"/>
          </a:xfrm>
          <a:custGeom>
            <a:avLst/>
            <a:gdLst>
              <a:gd name="connsiteX0" fmla="*/ 314325 w 314325"/>
              <a:gd name="connsiteY0" fmla="*/ 0 h 781050"/>
              <a:gd name="connsiteX1" fmla="*/ 57150 w 314325"/>
              <a:gd name="connsiteY1" fmla="*/ 238125 h 781050"/>
              <a:gd name="connsiteX2" fmla="*/ 0 w 314325"/>
              <a:gd name="connsiteY2" fmla="*/ 781050 h 781050"/>
            </a:gdLst>
            <a:ahLst/>
            <a:cxnLst>
              <a:cxn ang="0">
                <a:pos x="connsiteX0" y="connsiteY0"/>
              </a:cxn>
              <a:cxn ang="0">
                <a:pos x="connsiteX1" y="connsiteY1"/>
              </a:cxn>
              <a:cxn ang="0">
                <a:pos x="connsiteX2" y="connsiteY2"/>
              </a:cxn>
            </a:cxnLst>
            <a:rect l="l" t="t" r="r" b="b"/>
            <a:pathLst>
              <a:path w="314325" h="781050">
                <a:moveTo>
                  <a:pt x="314325" y="0"/>
                </a:moveTo>
                <a:cubicBezTo>
                  <a:pt x="211931" y="53975"/>
                  <a:pt x="109537" y="107950"/>
                  <a:pt x="57150" y="238125"/>
                </a:cubicBezTo>
                <a:cubicBezTo>
                  <a:pt x="4762" y="368300"/>
                  <a:pt x="2381" y="574675"/>
                  <a:pt x="0" y="781050"/>
                </a:cubicBezTo>
              </a:path>
            </a:pathLst>
          </a:custGeom>
          <a:noFill/>
          <a:ln>
            <a:solidFill>
              <a:schemeClr val="tx1"/>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Freeform 172"/>
          <p:cNvSpPr/>
          <p:nvPr/>
        </p:nvSpPr>
        <p:spPr>
          <a:xfrm>
            <a:off x="5245100" y="2577275"/>
            <a:ext cx="542925" cy="800100"/>
          </a:xfrm>
          <a:custGeom>
            <a:avLst/>
            <a:gdLst>
              <a:gd name="connsiteX0" fmla="*/ 0 w 542925"/>
              <a:gd name="connsiteY0" fmla="*/ 0 h 800100"/>
              <a:gd name="connsiteX1" fmla="*/ 447675 w 542925"/>
              <a:gd name="connsiteY1" fmla="*/ 323850 h 800100"/>
              <a:gd name="connsiteX2" fmla="*/ 542925 w 542925"/>
              <a:gd name="connsiteY2" fmla="*/ 800100 h 800100"/>
            </a:gdLst>
            <a:ahLst/>
            <a:cxnLst>
              <a:cxn ang="0">
                <a:pos x="connsiteX0" y="connsiteY0"/>
              </a:cxn>
              <a:cxn ang="0">
                <a:pos x="connsiteX1" y="connsiteY1"/>
              </a:cxn>
              <a:cxn ang="0">
                <a:pos x="connsiteX2" y="connsiteY2"/>
              </a:cxn>
            </a:cxnLst>
            <a:rect l="l" t="t" r="r" b="b"/>
            <a:pathLst>
              <a:path w="542925" h="800100">
                <a:moveTo>
                  <a:pt x="0" y="0"/>
                </a:moveTo>
                <a:cubicBezTo>
                  <a:pt x="178594" y="95250"/>
                  <a:pt x="357188" y="190500"/>
                  <a:pt x="447675" y="323850"/>
                </a:cubicBezTo>
                <a:cubicBezTo>
                  <a:pt x="538162" y="457200"/>
                  <a:pt x="542925" y="800100"/>
                  <a:pt x="542925" y="800100"/>
                </a:cubicBezTo>
              </a:path>
            </a:pathLst>
          </a:custGeom>
          <a:noFill/>
          <a:ln>
            <a:solidFill>
              <a:schemeClr val="tx1"/>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Freeform 173"/>
          <p:cNvSpPr/>
          <p:nvPr/>
        </p:nvSpPr>
        <p:spPr>
          <a:xfrm>
            <a:off x="2130425" y="3690845"/>
            <a:ext cx="895350" cy="429480"/>
          </a:xfrm>
          <a:custGeom>
            <a:avLst/>
            <a:gdLst>
              <a:gd name="connsiteX0" fmla="*/ 0 w 895350"/>
              <a:gd name="connsiteY0" fmla="*/ 429480 h 429480"/>
              <a:gd name="connsiteX1" fmla="*/ 352425 w 895350"/>
              <a:gd name="connsiteY1" fmla="*/ 67530 h 429480"/>
              <a:gd name="connsiteX2" fmla="*/ 895350 w 895350"/>
              <a:gd name="connsiteY2" fmla="*/ 855 h 429480"/>
            </a:gdLst>
            <a:ahLst/>
            <a:cxnLst>
              <a:cxn ang="0">
                <a:pos x="connsiteX0" y="connsiteY0"/>
              </a:cxn>
              <a:cxn ang="0">
                <a:pos x="connsiteX1" y="connsiteY1"/>
              </a:cxn>
              <a:cxn ang="0">
                <a:pos x="connsiteX2" y="connsiteY2"/>
              </a:cxn>
            </a:cxnLst>
            <a:rect l="l" t="t" r="r" b="b"/>
            <a:pathLst>
              <a:path w="895350" h="429480">
                <a:moveTo>
                  <a:pt x="0" y="429480"/>
                </a:moveTo>
                <a:cubicBezTo>
                  <a:pt x="101600" y="284224"/>
                  <a:pt x="203200" y="138968"/>
                  <a:pt x="352425" y="67530"/>
                </a:cubicBezTo>
                <a:cubicBezTo>
                  <a:pt x="501650" y="-3908"/>
                  <a:pt x="698500" y="-1527"/>
                  <a:pt x="895350" y="855"/>
                </a:cubicBezTo>
              </a:path>
            </a:pathLst>
          </a:custGeom>
          <a:noFill/>
          <a:ln>
            <a:solidFill>
              <a:srgbClr val="7030A0"/>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Freeform 174"/>
          <p:cNvSpPr/>
          <p:nvPr/>
        </p:nvSpPr>
        <p:spPr>
          <a:xfrm>
            <a:off x="2111375" y="3024768"/>
            <a:ext cx="3114675" cy="952682"/>
          </a:xfrm>
          <a:custGeom>
            <a:avLst/>
            <a:gdLst>
              <a:gd name="connsiteX0" fmla="*/ 0 w 3114675"/>
              <a:gd name="connsiteY0" fmla="*/ 952682 h 952682"/>
              <a:gd name="connsiteX1" fmla="*/ 876300 w 3114675"/>
              <a:gd name="connsiteY1" fmla="*/ 104957 h 952682"/>
              <a:gd name="connsiteX2" fmla="*/ 2733675 w 3114675"/>
              <a:gd name="connsiteY2" fmla="*/ 38282 h 952682"/>
              <a:gd name="connsiteX3" fmla="*/ 3114675 w 3114675"/>
              <a:gd name="connsiteY3" fmla="*/ 333557 h 952682"/>
            </a:gdLst>
            <a:ahLst/>
            <a:cxnLst>
              <a:cxn ang="0">
                <a:pos x="connsiteX0" y="connsiteY0"/>
              </a:cxn>
              <a:cxn ang="0">
                <a:pos x="connsiteX1" y="connsiteY1"/>
              </a:cxn>
              <a:cxn ang="0">
                <a:pos x="connsiteX2" y="connsiteY2"/>
              </a:cxn>
              <a:cxn ang="0">
                <a:pos x="connsiteX3" y="connsiteY3"/>
              </a:cxn>
            </a:cxnLst>
            <a:rect l="l" t="t" r="r" b="b"/>
            <a:pathLst>
              <a:path w="3114675" h="952682">
                <a:moveTo>
                  <a:pt x="0" y="952682"/>
                </a:moveTo>
                <a:cubicBezTo>
                  <a:pt x="210344" y="605019"/>
                  <a:pt x="420688" y="257357"/>
                  <a:pt x="876300" y="104957"/>
                </a:cubicBezTo>
                <a:cubicBezTo>
                  <a:pt x="1331912" y="-47443"/>
                  <a:pt x="2360613" y="182"/>
                  <a:pt x="2733675" y="38282"/>
                </a:cubicBezTo>
                <a:cubicBezTo>
                  <a:pt x="3106737" y="76382"/>
                  <a:pt x="3110706" y="204969"/>
                  <a:pt x="3114675" y="333557"/>
                </a:cubicBezTo>
              </a:path>
            </a:pathLst>
          </a:custGeom>
          <a:noFill/>
          <a:ln>
            <a:solidFill>
              <a:srgbClr val="7030A0"/>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Freeform 175"/>
          <p:cNvSpPr/>
          <p:nvPr/>
        </p:nvSpPr>
        <p:spPr>
          <a:xfrm>
            <a:off x="2120900" y="2832004"/>
            <a:ext cx="5657850" cy="1012096"/>
          </a:xfrm>
          <a:custGeom>
            <a:avLst/>
            <a:gdLst>
              <a:gd name="connsiteX0" fmla="*/ 0 w 5657850"/>
              <a:gd name="connsiteY0" fmla="*/ 1012096 h 1012096"/>
              <a:gd name="connsiteX1" fmla="*/ 1019175 w 5657850"/>
              <a:gd name="connsiteY1" fmla="*/ 88171 h 1012096"/>
              <a:gd name="connsiteX2" fmla="*/ 4772025 w 5657850"/>
              <a:gd name="connsiteY2" fmla="*/ 88171 h 1012096"/>
              <a:gd name="connsiteX3" fmla="*/ 5657850 w 5657850"/>
              <a:gd name="connsiteY3" fmla="*/ 535846 h 1012096"/>
            </a:gdLst>
            <a:ahLst/>
            <a:cxnLst>
              <a:cxn ang="0">
                <a:pos x="connsiteX0" y="connsiteY0"/>
              </a:cxn>
              <a:cxn ang="0">
                <a:pos x="connsiteX1" y="connsiteY1"/>
              </a:cxn>
              <a:cxn ang="0">
                <a:pos x="connsiteX2" y="connsiteY2"/>
              </a:cxn>
              <a:cxn ang="0">
                <a:pos x="connsiteX3" y="connsiteY3"/>
              </a:cxn>
            </a:cxnLst>
            <a:rect l="l" t="t" r="r" b="b"/>
            <a:pathLst>
              <a:path w="5657850" h="1012096">
                <a:moveTo>
                  <a:pt x="0" y="1012096"/>
                </a:moveTo>
                <a:cubicBezTo>
                  <a:pt x="111918" y="627127"/>
                  <a:pt x="223837" y="242159"/>
                  <a:pt x="1019175" y="88171"/>
                </a:cubicBezTo>
                <a:cubicBezTo>
                  <a:pt x="1814513" y="-65817"/>
                  <a:pt x="3998912" y="13558"/>
                  <a:pt x="4772025" y="88171"/>
                </a:cubicBezTo>
                <a:cubicBezTo>
                  <a:pt x="5545138" y="162784"/>
                  <a:pt x="5657850" y="535846"/>
                  <a:pt x="5657850" y="535846"/>
                </a:cubicBezTo>
              </a:path>
            </a:pathLst>
          </a:custGeom>
          <a:noFill/>
          <a:ln>
            <a:solidFill>
              <a:srgbClr val="7030A0"/>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Freeform 176"/>
          <p:cNvSpPr/>
          <p:nvPr/>
        </p:nvSpPr>
        <p:spPr>
          <a:xfrm>
            <a:off x="2082800" y="3520250"/>
            <a:ext cx="200569" cy="285750"/>
          </a:xfrm>
          <a:custGeom>
            <a:avLst/>
            <a:gdLst>
              <a:gd name="connsiteX0" fmla="*/ 0 w 200569"/>
              <a:gd name="connsiteY0" fmla="*/ 285750 h 285750"/>
              <a:gd name="connsiteX1" fmla="*/ 200025 w 200569"/>
              <a:gd name="connsiteY1" fmla="*/ 66675 h 285750"/>
              <a:gd name="connsiteX2" fmla="*/ 47625 w 200569"/>
              <a:gd name="connsiteY2" fmla="*/ 0 h 285750"/>
            </a:gdLst>
            <a:ahLst/>
            <a:cxnLst>
              <a:cxn ang="0">
                <a:pos x="connsiteX0" y="connsiteY0"/>
              </a:cxn>
              <a:cxn ang="0">
                <a:pos x="connsiteX1" y="connsiteY1"/>
              </a:cxn>
              <a:cxn ang="0">
                <a:pos x="connsiteX2" y="connsiteY2"/>
              </a:cxn>
            </a:cxnLst>
            <a:rect l="l" t="t" r="r" b="b"/>
            <a:pathLst>
              <a:path w="200569" h="285750">
                <a:moveTo>
                  <a:pt x="0" y="285750"/>
                </a:moveTo>
                <a:cubicBezTo>
                  <a:pt x="96044" y="200025"/>
                  <a:pt x="192088" y="114300"/>
                  <a:pt x="200025" y="66675"/>
                </a:cubicBezTo>
                <a:cubicBezTo>
                  <a:pt x="207962" y="19050"/>
                  <a:pt x="127793" y="9525"/>
                  <a:pt x="47625" y="0"/>
                </a:cubicBezTo>
              </a:path>
            </a:pathLst>
          </a:custGeom>
          <a:noFill/>
          <a:ln>
            <a:solidFill>
              <a:srgbClr val="7030A0"/>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Freeform 177"/>
          <p:cNvSpPr/>
          <p:nvPr/>
        </p:nvSpPr>
        <p:spPr>
          <a:xfrm>
            <a:off x="2130425" y="3460052"/>
            <a:ext cx="914400" cy="345948"/>
          </a:xfrm>
          <a:custGeom>
            <a:avLst/>
            <a:gdLst>
              <a:gd name="connsiteX0" fmla="*/ 914400 w 914400"/>
              <a:gd name="connsiteY0" fmla="*/ 345948 h 345948"/>
              <a:gd name="connsiteX1" fmla="*/ 438150 w 914400"/>
              <a:gd name="connsiteY1" fmla="*/ 41148 h 345948"/>
              <a:gd name="connsiteX2" fmla="*/ 0 w 914400"/>
              <a:gd name="connsiteY2" fmla="*/ 3048 h 345948"/>
            </a:gdLst>
            <a:ahLst/>
            <a:cxnLst>
              <a:cxn ang="0">
                <a:pos x="connsiteX0" y="connsiteY0"/>
              </a:cxn>
              <a:cxn ang="0">
                <a:pos x="connsiteX1" y="connsiteY1"/>
              </a:cxn>
              <a:cxn ang="0">
                <a:pos x="connsiteX2" y="connsiteY2"/>
              </a:cxn>
            </a:cxnLst>
            <a:rect l="l" t="t" r="r" b="b"/>
            <a:pathLst>
              <a:path w="914400" h="345948">
                <a:moveTo>
                  <a:pt x="914400" y="345948"/>
                </a:moveTo>
                <a:cubicBezTo>
                  <a:pt x="752475" y="222123"/>
                  <a:pt x="590550" y="98298"/>
                  <a:pt x="438150" y="41148"/>
                </a:cubicBezTo>
                <a:cubicBezTo>
                  <a:pt x="285750" y="-16002"/>
                  <a:pt x="0" y="3048"/>
                  <a:pt x="0" y="3048"/>
                </a:cubicBezTo>
              </a:path>
            </a:pathLst>
          </a:custGeom>
          <a:noFill/>
          <a:ln>
            <a:solidFill>
              <a:srgbClr val="7030A0"/>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Freeform 178"/>
          <p:cNvSpPr/>
          <p:nvPr/>
        </p:nvSpPr>
        <p:spPr>
          <a:xfrm>
            <a:off x="4254500" y="3710750"/>
            <a:ext cx="238133" cy="142875"/>
          </a:xfrm>
          <a:custGeom>
            <a:avLst/>
            <a:gdLst>
              <a:gd name="connsiteX0" fmla="*/ 0 w 238133"/>
              <a:gd name="connsiteY0" fmla="*/ 142875 h 142875"/>
              <a:gd name="connsiteX1" fmla="*/ 238125 w 238133"/>
              <a:gd name="connsiteY1" fmla="*/ 57150 h 142875"/>
              <a:gd name="connsiteX2" fmla="*/ 9525 w 238133"/>
              <a:gd name="connsiteY2" fmla="*/ 0 h 142875"/>
            </a:gdLst>
            <a:ahLst/>
            <a:cxnLst>
              <a:cxn ang="0">
                <a:pos x="connsiteX0" y="connsiteY0"/>
              </a:cxn>
              <a:cxn ang="0">
                <a:pos x="connsiteX1" y="connsiteY1"/>
              </a:cxn>
              <a:cxn ang="0">
                <a:pos x="connsiteX2" y="connsiteY2"/>
              </a:cxn>
            </a:cxnLst>
            <a:rect l="l" t="t" r="r" b="b"/>
            <a:pathLst>
              <a:path w="238133" h="142875">
                <a:moveTo>
                  <a:pt x="0" y="142875"/>
                </a:moveTo>
                <a:cubicBezTo>
                  <a:pt x="118268" y="111919"/>
                  <a:pt x="236537" y="80963"/>
                  <a:pt x="238125" y="57150"/>
                </a:cubicBezTo>
                <a:cubicBezTo>
                  <a:pt x="239713" y="33337"/>
                  <a:pt x="9525" y="0"/>
                  <a:pt x="9525" y="0"/>
                </a:cubicBezTo>
              </a:path>
            </a:pathLst>
          </a:custGeom>
          <a:noFill/>
          <a:ln>
            <a:solidFill>
              <a:srgbClr val="7030A0"/>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Freeform 179"/>
          <p:cNvSpPr/>
          <p:nvPr/>
        </p:nvSpPr>
        <p:spPr>
          <a:xfrm>
            <a:off x="4264025" y="2980047"/>
            <a:ext cx="3372202" cy="959303"/>
          </a:xfrm>
          <a:custGeom>
            <a:avLst/>
            <a:gdLst>
              <a:gd name="connsiteX0" fmla="*/ 0 w 3372202"/>
              <a:gd name="connsiteY0" fmla="*/ 959303 h 959303"/>
              <a:gd name="connsiteX1" fmla="*/ 523875 w 3372202"/>
              <a:gd name="connsiteY1" fmla="*/ 635453 h 959303"/>
              <a:gd name="connsiteX2" fmla="*/ 771525 w 3372202"/>
              <a:gd name="connsiteY2" fmla="*/ 35378 h 959303"/>
              <a:gd name="connsiteX3" fmla="*/ 2943225 w 3372202"/>
              <a:gd name="connsiteY3" fmla="*/ 102053 h 959303"/>
              <a:gd name="connsiteX4" fmla="*/ 3371850 w 3372202"/>
              <a:gd name="connsiteY4" fmla="*/ 368753 h 959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2202" h="959303">
                <a:moveTo>
                  <a:pt x="0" y="959303"/>
                </a:moveTo>
                <a:cubicBezTo>
                  <a:pt x="197644" y="874371"/>
                  <a:pt x="395288" y="789440"/>
                  <a:pt x="523875" y="635453"/>
                </a:cubicBezTo>
                <a:cubicBezTo>
                  <a:pt x="652463" y="481465"/>
                  <a:pt x="368300" y="124278"/>
                  <a:pt x="771525" y="35378"/>
                </a:cubicBezTo>
                <a:cubicBezTo>
                  <a:pt x="1174750" y="-53522"/>
                  <a:pt x="2509838" y="46490"/>
                  <a:pt x="2943225" y="102053"/>
                </a:cubicBezTo>
                <a:cubicBezTo>
                  <a:pt x="3376613" y="157615"/>
                  <a:pt x="3374231" y="263184"/>
                  <a:pt x="3371850" y="368753"/>
                </a:cubicBezTo>
              </a:path>
            </a:pathLst>
          </a:custGeom>
          <a:noFill/>
          <a:ln>
            <a:solidFill>
              <a:srgbClr val="7030A0"/>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Freeform 180"/>
          <p:cNvSpPr/>
          <p:nvPr/>
        </p:nvSpPr>
        <p:spPr>
          <a:xfrm>
            <a:off x="4264025" y="3596450"/>
            <a:ext cx="914400" cy="457200"/>
          </a:xfrm>
          <a:custGeom>
            <a:avLst/>
            <a:gdLst>
              <a:gd name="connsiteX0" fmla="*/ 0 w 914400"/>
              <a:gd name="connsiteY0" fmla="*/ 457200 h 457200"/>
              <a:gd name="connsiteX1" fmla="*/ 476250 w 914400"/>
              <a:gd name="connsiteY1" fmla="*/ 133350 h 457200"/>
              <a:gd name="connsiteX2" fmla="*/ 914400 w 914400"/>
              <a:gd name="connsiteY2" fmla="*/ 0 h 457200"/>
            </a:gdLst>
            <a:ahLst/>
            <a:cxnLst>
              <a:cxn ang="0">
                <a:pos x="connsiteX0" y="connsiteY0"/>
              </a:cxn>
              <a:cxn ang="0">
                <a:pos x="connsiteX1" y="connsiteY1"/>
              </a:cxn>
              <a:cxn ang="0">
                <a:pos x="connsiteX2" y="connsiteY2"/>
              </a:cxn>
            </a:cxnLst>
            <a:rect l="l" t="t" r="r" b="b"/>
            <a:pathLst>
              <a:path w="914400" h="457200">
                <a:moveTo>
                  <a:pt x="0" y="457200"/>
                </a:moveTo>
                <a:cubicBezTo>
                  <a:pt x="161925" y="333375"/>
                  <a:pt x="323850" y="209550"/>
                  <a:pt x="476250" y="133350"/>
                </a:cubicBezTo>
                <a:cubicBezTo>
                  <a:pt x="628650" y="57150"/>
                  <a:pt x="771525" y="28575"/>
                  <a:pt x="914400" y="0"/>
                </a:cubicBezTo>
              </a:path>
            </a:pathLst>
          </a:custGeom>
          <a:noFill/>
          <a:ln>
            <a:solidFill>
              <a:srgbClr val="7030A0"/>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Freeform 181"/>
          <p:cNvSpPr/>
          <p:nvPr/>
        </p:nvSpPr>
        <p:spPr>
          <a:xfrm>
            <a:off x="4273550" y="3596450"/>
            <a:ext cx="895350" cy="209550"/>
          </a:xfrm>
          <a:custGeom>
            <a:avLst/>
            <a:gdLst>
              <a:gd name="connsiteX0" fmla="*/ 895350 w 895350"/>
              <a:gd name="connsiteY0" fmla="*/ 209550 h 209550"/>
              <a:gd name="connsiteX1" fmla="*/ 0 w 895350"/>
              <a:gd name="connsiteY1" fmla="*/ 0 h 209550"/>
            </a:gdLst>
            <a:ahLst/>
            <a:cxnLst>
              <a:cxn ang="0">
                <a:pos x="connsiteX0" y="connsiteY0"/>
              </a:cxn>
              <a:cxn ang="0">
                <a:pos x="connsiteX1" y="connsiteY1"/>
              </a:cxn>
            </a:cxnLst>
            <a:rect l="l" t="t" r="r" b="b"/>
            <a:pathLst>
              <a:path w="895350" h="209550">
                <a:moveTo>
                  <a:pt x="895350" y="209550"/>
                </a:moveTo>
                <a:lnTo>
                  <a:pt x="0" y="0"/>
                </a:lnTo>
              </a:path>
            </a:pathLst>
          </a:custGeom>
          <a:noFill/>
          <a:ln>
            <a:solidFill>
              <a:srgbClr val="7030A0"/>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Freeform 182"/>
          <p:cNvSpPr/>
          <p:nvPr/>
        </p:nvSpPr>
        <p:spPr>
          <a:xfrm>
            <a:off x="2035175" y="2756654"/>
            <a:ext cx="3190875" cy="1049346"/>
          </a:xfrm>
          <a:custGeom>
            <a:avLst/>
            <a:gdLst>
              <a:gd name="connsiteX0" fmla="*/ 3190875 w 3190875"/>
              <a:gd name="connsiteY0" fmla="*/ 1049346 h 1049346"/>
              <a:gd name="connsiteX1" fmla="*/ 1362075 w 3190875"/>
              <a:gd name="connsiteY1" fmla="*/ 11121 h 1049346"/>
              <a:gd name="connsiteX2" fmla="*/ 0 w 3190875"/>
              <a:gd name="connsiteY2" fmla="*/ 592146 h 1049346"/>
            </a:gdLst>
            <a:ahLst/>
            <a:cxnLst>
              <a:cxn ang="0">
                <a:pos x="connsiteX0" y="connsiteY0"/>
              </a:cxn>
              <a:cxn ang="0">
                <a:pos x="connsiteX1" y="connsiteY1"/>
              </a:cxn>
              <a:cxn ang="0">
                <a:pos x="connsiteX2" y="connsiteY2"/>
              </a:cxn>
            </a:cxnLst>
            <a:rect l="l" t="t" r="r" b="b"/>
            <a:pathLst>
              <a:path w="3190875" h="1049346">
                <a:moveTo>
                  <a:pt x="3190875" y="1049346"/>
                </a:moveTo>
                <a:cubicBezTo>
                  <a:pt x="2542381" y="568333"/>
                  <a:pt x="1893888" y="87321"/>
                  <a:pt x="1362075" y="11121"/>
                </a:cubicBezTo>
                <a:cubicBezTo>
                  <a:pt x="830262" y="-65079"/>
                  <a:pt x="415131" y="263533"/>
                  <a:pt x="0" y="592146"/>
                </a:cubicBezTo>
              </a:path>
            </a:pathLst>
          </a:custGeom>
          <a:noFill/>
          <a:ln>
            <a:solidFill>
              <a:srgbClr val="7030A0"/>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Freeform 183"/>
          <p:cNvSpPr/>
          <p:nvPr/>
        </p:nvSpPr>
        <p:spPr>
          <a:xfrm>
            <a:off x="6388100" y="3672650"/>
            <a:ext cx="219075" cy="180975"/>
          </a:xfrm>
          <a:custGeom>
            <a:avLst/>
            <a:gdLst>
              <a:gd name="connsiteX0" fmla="*/ 0 w 219075"/>
              <a:gd name="connsiteY0" fmla="*/ 180975 h 180975"/>
              <a:gd name="connsiteX1" fmla="*/ 219075 w 219075"/>
              <a:gd name="connsiteY1" fmla="*/ 66675 h 180975"/>
              <a:gd name="connsiteX2" fmla="*/ 0 w 219075"/>
              <a:gd name="connsiteY2" fmla="*/ 0 h 180975"/>
              <a:gd name="connsiteX3" fmla="*/ 0 w 219075"/>
              <a:gd name="connsiteY3" fmla="*/ 0 h 180975"/>
              <a:gd name="connsiteX4" fmla="*/ 0 w 219075"/>
              <a:gd name="connsiteY4" fmla="*/ 0 h 180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075" h="180975">
                <a:moveTo>
                  <a:pt x="0" y="180975"/>
                </a:moveTo>
                <a:cubicBezTo>
                  <a:pt x="109537" y="138906"/>
                  <a:pt x="219075" y="96837"/>
                  <a:pt x="219075" y="66675"/>
                </a:cubicBezTo>
                <a:cubicBezTo>
                  <a:pt x="219075" y="36513"/>
                  <a:pt x="0" y="0"/>
                  <a:pt x="0" y="0"/>
                </a:cubicBezTo>
                <a:lnTo>
                  <a:pt x="0" y="0"/>
                </a:lnTo>
                <a:lnTo>
                  <a:pt x="0" y="0"/>
                </a:lnTo>
              </a:path>
            </a:pathLst>
          </a:custGeom>
          <a:noFill/>
          <a:ln>
            <a:solidFill>
              <a:srgbClr val="7030A0"/>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Freeform 184"/>
          <p:cNvSpPr/>
          <p:nvPr/>
        </p:nvSpPr>
        <p:spPr>
          <a:xfrm>
            <a:off x="6397625" y="3662033"/>
            <a:ext cx="828675" cy="258267"/>
          </a:xfrm>
          <a:custGeom>
            <a:avLst/>
            <a:gdLst>
              <a:gd name="connsiteX0" fmla="*/ 0 w 828675"/>
              <a:gd name="connsiteY0" fmla="*/ 258267 h 258267"/>
              <a:gd name="connsiteX1" fmla="*/ 400050 w 828675"/>
              <a:gd name="connsiteY1" fmla="*/ 39192 h 258267"/>
              <a:gd name="connsiteX2" fmla="*/ 828675 w 828675"/>
              <a:gd name="connsiteY2" fmla="*/ 1092 h 258267"/>
            </a:gdLst>
            <a:ahLst/>
            <a:cxnLst>
              <a:cxn ang="0">
                <a:pos x="connsiteX0" y="connsiteY0"/>
              </a:cxn>
              <a:cxn ang="0">
                <a:pos x="connsiteX1" y="connsiteY1"/>
              </a:cxn>
              <a:cxn ang="0">
                <a:pos x="connsiteX2" y="connsiteY2"/>
              </a:cxn>
            </a:cxnLst>
            <a:rect l="l" t="t" r="r" b="b"/>
            <a:pathLst>
              <a:path w="828675" h="258267">
                <a:moveTo>
                  <a:pt x="0" y="258267"/>
                </a:moveTo>
                <a:cubicBezTo>
                  <a:pt x="130969" y="170160"/>
                  <a:pt x="261938" y="82054"/>
                  <a:pt x="400050" y="39192"/>
                </a:cubicBezTo>
                <a:cubicBezTo>
                  <a:pt x="538162" y="-3670"/>
                  <a:pt x="683418" y="-1289"/>
                  <a:pt x="828675" y="1092"/>
                </a:cubicBezTo>
              </a:path>
            </a:pathLst>
          </a:custGeom>
          <a:noFill/>
          <a:ln>
            <a:solidFill>
              <a:srgbClr val="7030A0"/>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Freeform 185"/>
          <p:cNvSpPr/>
          <p:nvPr/>
        </p:nvSpPr>
        <p:spPr>
          <a:xfrm>
            <a:off x="6397625" y="3605975"/>
            <a:ext cx="819150" cy="504825"/>
          </a:xfrm>
          <a:custGeom>
            <a:avLst/>
            <a:gdLst>
              <a:gd name="connsiteX0" fmla="*/ 819150 w 819150"/>
              <a:gd name="connsiteY0" fmla="*/ 504825 h 504825"/>
              <a:gd name="connsiteX1" fmla="*/ 409575 w 819150"/>
              <a:gd name="connsiteY1" fmla="*/ 152400 h 504825"/>
              <a:gd name="connsiteX2" fmla="*/ 0 w 819150"/>
              <a:gd name="connsiteY2" fmla="*/ 0 h 504825"/>
            </a:gdLst>
            <a:ahLst/>
            <a:cxnLst>
              <a:cxn ang="0">
                <a:pos x="connsiteX0" y="connsiteY0"/>
              </a:cxn>
              <a:cxn ang="0">
                <a:pos x="connsiteX1" y="connsiteY1"/>
              </a:cxn>
              <a:cxn ang="0">
                <a:pos x="connsiteX2" y="connsiteY2"/>
              </a:cxn>
            </a:cxnLst>
            <a:rect l="l" t="t" r="r" b="b"/>
            <a:pathLst>
              <a:path w="819150" h="504825">
                <a:moveTo>
                  <a:pt x="819150" y="504825"/>
                </a:moveTo>
                <a:cubicBezTo>
                  <a:pt x="682625" y="370681"/>
                  <a:pt x="546100" y="236538"/>
                  <a:pt x="409575" y="152400"/>
                </a:cubicBezTo>
                <a:cubicBezTo>
                  <a:pt x="273050" y="68262"/>
                  <a:pt x="136525" y="34131"/>
                  <a:pt x="0" y="0"/>
                </a:cubicBezTo>
              </a:path>
            </a:pathLst>
          </a:custGeom>
          <a:noFill/>
          <a:ln>
            <a:solidFill>
              <a:srgbClr val="7030A0"/>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Freeform 186"/>
          <p:cNvSpPr/>
          <p:nvPr/>
        </p:nvSpPr>
        <p:spPr>
          <a:xfrm>
            <a:off x="4197350" y="3099276"/>
            <a:ext cx="3019425" cy="849599"/>
          </a:xfrm>
          <a:custGeom>
            <a:avLst/>
            <a:gdLst>
              <a:gd name="connsiteX0" fmla="*/ 3019425 w 3019425"/>
              <a:gd name="connsiteY0" fmla="*/ 849599 h 849599"/>
              <a:gd name="connsiteX1" fmla="*/ 2314575 w 3019425"/>
              <a:gd name="connsiteY1" fmla="*/ 49499 h 849599"/>
              <a:gd name="connsiteX2" fmla="*/ 438150 w 3019425"/>
              <a:gd name="connsiteY2" fmla="*/ 106649 h 849599"/>
              <a:gd name="connsiteX3" fmla="*/ 0 w 3019425"/>
              <a:gd name="connsiteY3" fmla="*/ 278099 h 849599"/>
            </a:gdLst>
            <a:ahLst/>
            <a:cxnLst>
              <a:cxn ang="0">
                <a:pos x="connsiteX0" y="connsiteY0"/>
              </a:cxn>
              <a:cxn ang="0">
                <a:pos x="connsiteX1" y="connsiteY1"/>
              </a:cxn>
              <a:cxn ang="0">
                <a:pos x="connsiteX2" y="connsiteY2"/>
              </a:cxn>
              <a:cxn ang="0">
                <a:pos x="connsiteX3" y="connsiteY3"/>
              </a:cxn>
            </a:cxnLst>
            <a:rect l="l" t="t" r="r" b="b"/>
            <a:pathLst>
              <a:path w="3019425" h="849599">
                <a:moveTo>
                  <a:pt x="3019425" y="849599"/>
                </a:moveTo>
                <a:cubicBezTo>
                  <a:pt x="2882106" y="511461"/>
                  <a:pt x="2744787" y="173324"/>
                  <a:pt x="2314575" y="49499"/>
                </a:cubicBezTo>
                <a:cubicBezTo>
                  <a:pt x="1884363" y="-74326"/>
                  <a:pt x="823912" y="68549"/>
                  <a:pt x="438150" y="106649"/>
                </a:cubicBezTo>
                <a:cubicBezTo>
                  <a:pt x="52388" y="144749"/>
                  <a:pt x="26194" y="211424"/>
                  <a:pt x="0" y="278099"/>
                </a:cubicBezTo>
              </a:path>
            </a:pathLst>
          </a:custGeom>
          <a:noFill/>
          <a:ln>
            <a:solidFill>
              <a:srgbClr val="7030A0"/>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Freeform 187"/>
          <p:cNvSpPr/>
          <p:nvPr/>
        </p:nvSpPr>
        <p:spPr>
          <a:xfrm>
            <a:off x="1901825" y="2636367"/>
            <a:ext cx="5324475" cy="1179158"/>
          </a:xfrm>
          <a:custGeom>
            <a:avLst/>
            <a:gdLst>
              <a:gd name="connsiteX0" fmla="*/ 5324475 w 5324475"/>
              <a:gd name="connsiteY0" fmla="*/ 1179158 h 1179158"/>
              <a:gd name="connsiteX1" fmla="*/ 4457700 w 5324475"/>
              <a:gd name="connsiteY1" fmla="*/ 150458 h 1179158"/>
              <a:gd name="connsiteX2" fmla="*/ 1181100 w 5324475"/>
              <a:gd name="connsiteY2" fmla="*/ 64733 h 1179158"/>
              <a:gd name="connsiteX3" fmla="*/ 0 w 5324475"/>
              <a:gd name="connsiteY3" fmla="*/ 721958 h 1179158"/>
            </a:gdLst>
            <a:ahLst/>
            <a:cxnLst>
              <a:cxn ang="0">
                <a:pos x="connsiteX0" y="connsiteY0"/>
              </a:cxn>
              <a:cxn ang="0">
                <a:pos x="connsiteX1" y="connsiteY1"/>
              </a:cxn>
              <a:cxn ang="0">
                <a:pos x="connsiteX2" y="connsiteY2"/>
              </a:cxn>
              <a:cxn ang="0">
                <a:pos x="connsiteX3" y="connsiteY3"/>
              </a:cxn>
            </a:cxnLst>
            <a:rect l="l" t="t" r="r" b="b"/>
            <a:pathLst>
              <a:path w="5324475" h="1179158">
                <a:moveTo>
                  <a:pt x="5324475" y="1179158"/>
                </a:moveTo>
                <a:cubicBezTo>
                  <a:pt x="5236368" y="757676"/>
                  <a:pt x="5148262" y="336195"/>
                  <a:pt x="4457700" y="150458"/>
                </a:cubicBezTo>
                <a:cubicBezTo>
                  <a:pt x="3767138" y="-35279"/>
                  <a:pt x="1924050" y="-30517"/>
                  <a:pt x="1181100" y="64733"/>
                </a:cubicBezTo>
                <a:cubicBezTo>
                  <a:pt x="438150" y="159983"/>
                  <a:pt x="0" y="721958"/>
                  <a:pt x="0" y="721958"/>
                </a:cubicBezTo>
              </a:path>
            </a:pathLst>
          </a:custGeom>
          <a:noFill/>
          <a:ln>
            <a:solidFill>
              <a:srgbClr val="7030A0"/>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Freeform 188"/>
          <p:cNvSpPr/>
          <p:nvPr/>
        </p:nvSpPr>
        <p:spPr>
          <a:xfrm>
            <a:off x="8455025" y="3653600"/>
            <a:ext cx="171450" cy="247650"/>
          </a:xfrm>
          <a:custGeom>
            <a:avLst/>
            <a:gdLst>
              <a:gd name="connsiteX0" fmla="*/ 0 w 171450"/>
              <a:gd name="connsiteY0" fmla="*/ 247650 h 247650"/>
              <a:gd name="connsiteX1" fmla="*/ 171450 w 171450"/>
              <a:gd name="connsiteY1" fmla="*/ 114300 h 247650"/>
              <a:gd name="connsiteX2" fmla="*/ 0 w 171450"/>
              <a:gd name="connsiteY2" fmla="*/ 0 h 247650"/>
              <a:gd name="connsiteX3" fmla="*/ 0 w 171450"/>
              <a:gd name="connsiteY3" fmla="*/ 0 h 247650"/>
              <a:gd name="connsiteX4" fmla="*/ 0 w 171450"/>
              <a:gd name="connsiteY4" fmla="*/ 0 h 247650"/>
              <a:gd name="connsiteX5" fmla="*/ 0 w 171450"/>
              <a:gd name="connsiteY5" fmla="*/ 0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1450" h="247650">
                <a:moveTo>
                  <a:pt x="0" y="247650"/>
                </a:moveTo>
                <a:cubicBezTo>
                  <a:pt x="85725" y="201612"/>
                  <a:pt x="171450" y="155575"/>
                  <a:pt x="171450" y="114300"/>
                </a:cubicBezTo>
                <a:cubicBezTo>
                  <a:pt x="171450" y="73025"/>
                  <a:pt x="0" y="0"/>
                  <a:pt x="0" y="0"/>
                </a:cubicBezTo>
                <a:lnTo>
                  <a:pt x="0" y="0"/>
                </a:lnTo>
                <a:lnTo>
                  <a:pt x="0" y="0"/>
                </a:lnTo>
                <a:lnTo>
                  <a:pt x="0" y="0"/>
                </a:lnTo>
              </a:path>
            </a:pathLst>
          </a:custGeom>
          <a:noFill/>
          <a:ln>
            <a:solidFill>
              <a:srgbClr val="7030A0"/>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Down Arrow 189"/>
          <p:cNvSpPr/>
          <p:nvPr/>
        </p:nvSpPr>
        <p:spPr>
          <a:xfrm>
            <a:off x="4492632" y="1824800"/>
            <a:ext cx="295267"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TextBox 190"/>
          <p:cNvSpPr txBox="1"/>
          <p:nvPr/>
        </p:nvSpPr>
        <p:spPr>
          <a:xfrm>
            <a:off x="3869457" y="1535668"/>
            <a:ext cx="1540743" cy="369332"/>
          </a:xfrm>
          <a:prstGeom prst="rect">
            <a:avLst/>
          </a:prstGeom>
          <a:noFill/>
        </p:spPr>
        <p:txBody>
          <a:bodyPr wrap="none" rtlCol="0">
            <a:spAutoFit/>
          </a:bodyPr>
          <a:lstStyle/>
          <a:p>
            <a:r>
              <a:rPr lang="en-US" dirty="0" smtClean="0"/>
              <a:t>Outside World</a:t>
            </a:r>
            <a:endParaRPr lang="en-US" dirty="0"/>
          </a:p>
        </p:txBody>
      </p:sp>
      <p:sp>
        <p:nvSpPr>
          <p:cNvPr id="3" name="TextBox 2"/>
          <p:cNvSpPr txBox="1"/>
          <p:nvPr/>
        </p:nvSpPr>
        <p:spPr>
          <a:xfrm>
            <a:off x="1722629" y="6096000"/>
            <a:ext cx="5627951" cy="646331"/>
          </a:xfrm>
          <a:prstGeom prst="rect">
            <a:avLst/>
          </a:prstGeom>
          <a:noFill/>
        </p:spPr>
        <p:txBody>
          <a:bodyPr wrap="none" rtlCol="0">
            <a:spAutoFit/>
          </a:bodyPr>
          <a:lstStyle/>
          <a:p>
            <a:r>
              <a:rPr lang="en-US" dirty="0" smtClean="0"/>
              <a:t>Typical Cluster: 10K Cores, 20TB memory, 10PB Disk Space</a:t>
            </a:r>
          </a:p>
          <a:p>
            <a:pPr algn="ctr"/>
            <a:r>
              <a:rPr lang="en-US" dirty="0" smtClean="0"/>
              <a:t>Think of this as your typical server</a:t>
            </a:r>
            <a:endParaRPr lang="en-US" dirty="0"/>
          </a:p>
        </p:txBody>
      </p:sp>
    </p:spTree>
    <p:extLst>
      <p:ext uri="{BB962C8B-B14F-4D97-AF65-F5344CB8AC3E}">
        <p14:creationId xmlns:p14="http://schemas.microsoft.com/office/powerpoint/2010/main" val="2964479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Virtualized Network</a:t>
            </a:r>
            <a:endParaRPr lang="en-US" dirty="0"/>
          </a:p>
        </p:txBody>
      </p:sp>
      <p:sp>
        <p:nvSpPr>
          <p:cNvPr id="3" name="Content Placeholder 2"/>
          <p:cNvSpPr>
            <a:spLocks noGrp="1"/>
          </p:cNvSpPr>
          <p:nvPr>
            <p:ph idx="1"/>
          </p:nvPr>
        </p:nvSpPr>
        <p:spPr/>
        <p:txBody>
          <a:bodyPr/>
          <a:lstStyle/>
          <a:p>
            <a:r>
              <a:rPr lang="en-US" dirty="0" smtClean="0"/>
              <a:t>Each customer deployment sees its peer VMs and no others</a:t>
            </a:r>
          </a:p>
          <a:p>
            <a:pPr lvl="1"/>
            <a:r>
              <a:rPr lang="en-US" dirty="0" smtClean="0"/>
              <a:t>Might see the Internet, or an internal network, or both</a:t>
            </a:r>
          </a:p>
          <a:p>
            <a:r>
              <a:rPr lang="en-US" dirty="0" smtClean="0"/>
              <a:t>VMs can move from place to place but their addresses don’t change</a:t>
            </a:r>
          </a:p>
        </p:txBody>
      </p:sp>
    </p:spTree>
    <p:extLst>
      <p:ext uri="{BB962C8B-B14F-4D97-AF65-F5344CB8AC3E}">
        <p14:creationId xmlns:p14="http://schemas.microsoft.com/office/powerpoint/2010/main" val="2239147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someone typically use a Public Cloud for?</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0645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Deployment “On the Internet”</a:t>
            </a:r>
            <a:endParaRPr lang="en-US" dirty="0"/>
          </a:p>
        </p:txBody>
      </p:sp>
      <p:sp>
        <p:nvSpPr>
          <p:cNvPr id="3" name="Content Placeholder 2"/>
          <p:cNvSpPr>
            <a:spLocks noGrp="1"/>
          </p:cNvSpPr>
          <p:nvPr>
            <p:ph idx="1"/>
          </p:nvPr>
        </p:nvSpPr>
        <p:spPr/>
        <p:txBody>
          <a:bodyPr/>
          <a:lstStyle/>
          <a:p>
            <a:endParaRPr lang="en-US" dirty="0"/>
          </a:p>
        </p:txBody>
      </p:sp>
      <p:sp>
        <p:nvSpPr>
          <p:cNvPr id="4" name="Cloud 3"/>
          <p:cNvSpPr/>
          <p:nvPr/>
        </p:nvSpPr>
        <p:spPr>
          <a:xfrm>
            <a:off x="3276600" y="2057400"/>
            <a:ext cx="2667000" cy="1219200"/>
          </a:xfrm>
          <a:prstGeom prst="cloud">
            <a:avLst/>
          </a:prstGeom>
          <a:solidFill>
            <a:schemeClr val="accent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Customers on the Internet</a:t>
            </a:r>
            <a:endParaRPr lang="en-US" dirty="0"/>
          </a:p>
        </p:txBody>
      </p:sp>
      <p:sp>
        <p:nvSpPr>
          <p:cNvPr id="7" name="TextBox 6"/>
          <p:cNvSpPr txBox="1"/>
          <p:nvPr/>
        </p:nvSpPr>
        <p:spPr>
          <a:xfrm>
            <a:off x="2743200" y="4334470"/>
            <a:ext cx="3581400" cy="923330"/>
          </a:xfrm>
          <a:prstGeom prst="rect">
            <a:avLst/>
          </a:prstGeom>
          <a:noFill/>
          <a:ln w="38100">
            <a:solidFill>
              <a:schemeClr val="accent1">
                <a:shade val="50000"/>
              </a:schemeClr>
            </a:solidFill>
          </a:ln>
        </p:spPr>
        <p:txBody>
          <a:bodyPr wrap="square" rtlCol="0">
            <a:spAutoFit/>
          </a:bodyPr>
          <a:lstStyle/>
          <a:p>
            <a:pPr algn="ctr"/>
            <a:endParaRPr lang="en-US" b="1" dirty="0" smtClean="0"/>
          </a:p>
          <a:p>
            <a:pPr algn="ctr"/>
            <a:r>
              <a:rPr lang="en-US" b="1" dirty="0" smtClean="0"/>
              <a:t>Cloud Service</a:t>
            </a:r>
          </a:p>
          <a:p>
            <a:pPr algn="ctr"/>
            <a:endParaRPr lang="en-US" b="1" dirty="0"/>
          </a:p>
        </p:txBody>
      </p:sp>
      <p:sp>
        <p:nvSpPr>
          <p:cNvPr id="8" name="Down Arrow 7"/>
          <p:cNvSpPr/>
          <p:nvPr/>
        </p:nvSpPr>
        <p:spPr>
          <a:xfrm>
            <a:off x="4076700" y="3276600"/>
            <a:ext cx="952500" cy="1066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8573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Resources to an Intranet</a:t>
            </a:r>
            <a:endParaRPr lang="en-US" dirty="0"/>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890786" y="3974068"/>
            <a:ext cx="2789482" cy="1477328"/>
          </a:xfrm>
          <a:prstGeom prst="rect">
            <a:avLst/>
          </a:prstGeom>
          <a:noFill/>
          <a:ln w="31750">
            <a:solidFill>
              <a:schemeClr val="accent1">
                <a:shade val="50000"/>
              </a:schemeClr>
            </a:solidFill>
          </a:ln>
        </p:spPr>
        <p:txBody>
          <a:bodyPr wrap="none" rtlCol="0">
            <a:spAutoFit/>
          </a:bodyPr>
          <a:lstStyle/>
          <a:p>
            <a:endParaRPr lang="en-US" dirty="0" smtClean="0"/>
          </a:p>
          <a:p>
            <a:pPr algn="ctr"/>
            <a:endParaRPr lang="en-US" dirty="0" smtClean="0"/>
          </a:p>
          <a:p>
            <a:pPr algn="ctr"/>
            <a:r>
              <a:rPr lang="en-US" dirty="0" smtClean="0"/>
              <a:t>                 Intranet                  </a:t>
            </a:r>
          </a:p>
          <a:p>
            <a:endParaRPr lang="en-US" dirty="0" smtClean="0"/>
          </a:p>
          <a:p>
            <a:endParaRPr lang="en-US" dirty="0"/>
          </a:p>
        </p:txBody>
      </p:sp>
      <p:sp>
        <p:nvSpPr>
          <p:cNvPr id="5" name="TextBox 4"/>
          <p:cNvSpPr txBox="1"/>
          <p:nvPr/>
        </p:nvSpPr>
        <p:spPr>
          <a:xfrm>
            <a:off x="1055203" y="4126468"/>
            <a:ext cx="1002197" cy="369332"/>
          </a:xfrm>
          <a:prstGeom prst="rect">
            <a:avLst/>
          </a:prstGeom>
          <a:solidFill>
            <a:srgbClr val="FFC000"/>
          </a:solidFill>
          <a:ln w="28575">
            <a:solidFill>
              <a:schemeClr val="accent1">
                <a:shade val="50000"/>
              </a:schemeClr>
            </a:solidFill>
          </a:ln>
        </p:spPr>
        <p:txBody>
          <a:bodyPr wrap="none" rtlCol="0">
            <a:spAutoFit/>
          </a:bodyPr>
          <a:lstStyle/>
          <a:p>
            <a:r>
              <a:rPr lang="en-US" dirty="0" smtClean="0"/>
              <a:t>Machine</a:t>
            </a:r>
            <a:endParaRPr lang="en-US" dirty="0"/>
          </a:p>
        </p:txBody>
      </p:sp>
      <p:sp>
        <p:nvSpPr>
          <p:cNvPr id="6" name="TextBox 5"/>
          <p:cNvSpPr txBox="1"/>
          <p:nvPr/>
        </p:nvSpPr>
        <p:spPr>
          <a:xfrm>
            <a:off x="1055203" y="4876800"/>
            <a:ext cx="1002197" cy="369332"/>
          </a:xfrm>
          <a:prstGeom prst="rect">
            <a:avLst/>
          </a:prstGeom>
          <a:solidFill>
            <a:srgbClr val="FFC000"/>
          </a:solidFill>
          <a:ln w="28575">
            <a:solidFill>
              <a:schemeClr val="accent1">
                <a:shade val="50000"/>
              </a:schemeClr>
            </a:solidFill>
          </a:ln>
        </p:spPr>
        <p:txBody>
          <a:bodyPr wrap="none" rtlCol="0">
            <a:spAutoFit/>
          </a:bodyPr>
          <a:lstStyle/>
          <a:p>
            <a:r>
              <a:rPr lang="en-US" dirty="0" smtClean="0"/>
              <a:t>Machine</a:t>
            </a:r>
            <a:endParaRPr lang="en-US" dirty="0"/>
          </a:p>
        </p:txBody>
      </p:sp>
      <p:sp>
        <p:nvSpPr>
          <p:cNvPr id="7" name="TextBox 6"/>
          <p:cNvSpPr txBox="1"/>
          <p:nvPr/>
        </p:nvSpPr>
        <p:spPr>
          <a:xfrm>
            <a:off x="2426803" y="4888468"/>
            <a:ext cx="1002197" cy="369332"/>
          </a:xfrm>
          <a:prstGeom prst="rect">
            <a:avLst/>
          </a:prstGeom>
          <a:solidFill>
            <a:srgbClr val="FFC000"/>
          </a:solidFill>
          <a:ln w="28575">
            <a:solidFill>
              <a:schemeClr val="accent1">
                <a:shade val="50000"/>
              </a:schemeClr>
            </a:solidFill>
          </a:ln>
        </p:spPr>
        <p:txBody>
          <a:bodyPr wrap="none" rtlCol="0">
            <a:spAutoFit/>
          </a:bodyPr>
          <a:lstStyle/>
          <a:p>
            <a:r>
              <a:rPr lang="en-US" dirty="0" smtClean="0"/>
              <a:t>Machine</a:t>
            </a:r>
            <a:endParaRPr lang="en-US" dirty="0"/>
          </a:p>
        </p:txBody>
      </p:sp>
      <p:sp>
        <p:nvSpPr>
          <p:cNvPr id="8" name="Cloud 7"/>
          <p:cNvSpPr/>
          <p:nvPr/>
        </p:nvSpPr>
        <p:spPr>
          <a:xfrm>
            <a:off x="4953000" y="3276600"/>
            <a:ext cx="3657600" cy="26670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658918" y="4126468"/>
            <a:ext cx="513282" cy="369332"/>
          </a:xfrm>
          <a:prstGeom prst="rect">
            <a:avLst/>
          </a:prstGeom>
          <a:solidFill>
            <a:srgbClr val="FFC000"/>
          </a:solidFill>
          <a:ln w="28575">
            <a:solidFill>
              <a:schemeClr val="accent1">
                <a:shade val="50000"/>
              </a:schemeClr>
            </a:solidFill>
          </a:ln>
        </p:spPr>
        <p:txBody>
          <a:bodyPr wrap="none" rtlCol="0">
            <a:spAutoFit/>
          </a:bodyPr>
          <a:lstStyle/>
          <a:p>
            <a:r>
              <a:rPr lang="en-US" dirty="0" smtClean="0"/>
              <a:t>VM</a:t>
            </a:r>
            <a:endParaRPr lang="en-US" dirty="0"/>
          </a:p>
        </p:txBody>
      </p:sp>
      <p:sp>
        <p:nvSpPr>
          <p:cNvPr id="10" name="TextBox 9"/>
          <p:cNvSpPr txBox="1"/>
          <p:nvPr/>
        </p:nvSpPr>
        <p:spPr>
          <a:xfrm>
            <a:off x="5658918" y="4812268"/>
            <a:ext cx="513282" cy="369332"/>
          </a:xfrm>
          <a:prstGeom prst="rect">
            <a:avLst/>
          </a:prstGeom>
          <a:solidFill>
            <a:srgbClr val="FFC000"/>
          </a:solidFill>
          <a:ln w="28575">
            <a:solidFill>
              <a:schemeClr val="accent1">
                <a:shade val="50000"/>
              </a:schemeClr>
            </a:solidFill>
          </a:ln>
        </p:spPr>
        <p:txBody>
          <a:bodyPr wrap="none" rtlCol="0">
            <a:spAutoFit/>
          </a:bodyPr>
          <a:lstStyle/>
          <a:p>
            <a:r>
              <a:rPr lang="en-US" dirty="0" smtClean="0"/>
              <a:t>VM</a:t>
            </a:r>
            <a:endParaRPr lang="en-US" dirty="0"/>
          </a:p>
        </p:txBody>
      </p:sp>
      <p:sp>
        <p:nvSpPr>
          <p:cNvPr id="11" name="TextBox 10"/>
          <p:cNvSpPr txBox="1"/>
          <p:nvPr/>
        </p:nvSpPr>
        <p:spPr>
          <a:xfrm>
            <a:off x="6497118" y="4812268"/>
            <a:ext cx="513282" cy="369332"/>
          </a:xfrm>
          <a:prstGeom prst="rect">
            <a:avLst/>
          </a:prstGeom>
          <a:solidFill>
            <a:srgbClr val="FFC000"/>
          </a:solidFill>
          <a:ln w="28575">
            <a:solidFill>
              <a:schemeClr val="accent1">
                <a:shade val="50000"/>
              </a:schemeClr>
            </a:solidFill>
          </a:ln>
        </p:spPr>
        <p:txBody>
          <a:bodyPr wrap="none" rtlCol="0">
            <a:spAutoFit/>
          </a:bodyPr>
          <a:lstStyle/>
          <a:p>
            <a:r>
              <a:rPr lang="en-US" dirty="0" smtClean="0"/>
              <a:t>VM</a:t>
            </a:r>
            <a:endParaRPr lang="en-US" dirty="0"/>
          </a:p>
        </p:txBody>
      </p:sp>
      <p:sp>
        <p:nvSpPr>
          <p:cNvPr id="12" name="TextBox 11"/>
          <p:cNvSpPr txBox="1"/>
          <p:nvPr/>
        </p:nvSpPr>
        <p:spPr>
          <a:xfrm>
            <a:off x="6497118" y="4114800"/>
            <a:ext cx="513282" cy="369332"/>
          </a:xfrm>
          <a:prstGeom prst="rect">
            <a:avLst/>
          </a:prstGeom>
          <a:solidFill>
            <a:srgbClr val="FFC000"/>
          </a:solidFill>
          <a:ln w="28575">
            <a:solidFill>
              <a:schemeClr val="accent1">
                <a:shade val="50000"/>
              </a:schemeClr>
            </a:solidFill>
          </a:ln>
        </p:spPr>
        <p:txBody>
          <a:bodyPr wrap="none" rtlCol="0">
            <a:spAutoFit/>
          </a:bodyPr>
          <a:lstStyle/>
          <a:p>
            <a:r>
              <a:rPr lang="en-US" dirty="0" smtClean="0"/>
              <a:t>VM</a:t>
            </a:r>
            <a:endParaRPr lang="en-US" dirty="0"/>
          </a:p>
        </p:txBody>
      </p:sp>
      <p:sp>
        <p:nvSpPr>
          <p:cNvPr id="13" name="TextBox 12"/>
          <p:cNvSpPr txBox="1"/>
          <p:nvPr/>
        </p:nvSpPr>
        <p:spPr>
          <a:xfrm>
            <a:off x="5431299" y="3932872"/>
            <a:ext cx="1692195" cy="1477328"/>
          </a:xfrm>
          <a:prstGeom prst="rect">
            <a:avLst/>
          </a:prstGeom>
          <a:noFill/>
          <a:ln w="31750">
            <a:solidFill>
              <a:schemeClr val="accent5">
                <a:lumMod val="40000"/>
                <a:lumOff val="60000"/>
              </a:schemeClr>
            </a:solidFill>
          </a:ln>
        </p:spPr>
        <p:txBody>
          <a:bodyPr wrap="none" rtlCol="0">
            <a:spAutoFit/>
          </a:bodyPr>
          <a:lstStyle/>
          <a:p>
            <a:endParaRPr lang="en-US" dirty="0" smtClean="0"/>
          </a:p>
          <a:p>
            <a:pPr algn="ctr"/>
            <a:endParaRPr lang="en-US" dirty="0" smtClean="0"/>
          </a:p>
          <a:p>
            <a:pPr algn="ctr"/>
            <a:r>
              <a:rPr lang="en-US" dirty="0" smtClean="0"/>
              <a:t>   Deployment  </a:t>
            </a:r>
          </a:p>
          <a:p>
            <a:endParaRPr lang="en-US" dirty="0" smtClean="0"/>
          </a:p>
          <a:p>
            <a:endParaRPr lang="en-US" dirty="0"/>
          </a:p>
        </p:txBody>
      </p:sp>
      <p:sp>
        <p:nvSpPr>
          <p:cNvPr id="14" name="Left-Right Arrow 13"/>
          <p:cNvSpPr/>
          <p:nvPr/>
        </p:nvSpPr>
        <p:spPr>
          <a:xfrm>
            <a:off x="3505200" y="4311134"/>
            <a:ext cx="2001318" cy="565666"/>
          </a:xfrm>
          <a:prstGeom prst="leftRigh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429000" y="3572470"/>
            <a:ext cx="1981200" cy="923330"/>
          </a:xfrm>
          <a:prstGeom prst="rect">
            <a:avLst/>
          </a:prstGeom>
          <a:noFill/>
        </p:spPr>
        <p:txBody>
          <a:bodyPr wrap="square" rtlCol="0">
            <a:spAutoFit/>
          </a:bodyPr>
          <a:lstStyle/>
          <a:p>
            <a:pPr algn="ctr"/>
            <a:r>
              <a:rPr lang="en-US" dirty="0" smtClean="0"/>
              <a:t>IPsec Tunnel</a:t>
            </a:r>
          </a:p>
          <a:p>
            <a:pPr algn="ctr"/>
            <a:r>
              <a:rPr lang="en-US" dirty="0" smtClean="0"/>
              <a:t>Or</a:t>
            </a:r>
          </a:p>
          <a:p>
            <a:pPr algn="ctr"/>
            <a:r>
              <a:rPr lang="en-US" dirty="0" smtClean="0"/>
              <a:t>Leased Line</a:t>
            </a:r>
            <a:endParaRPr lang="en-US" dirty="0"/>
          </a:p>
        </p:txBody>
      </p:sp>
    </p:spTree>
    <p:extLst>
      <p:ext uri="{BB962C8B-B14F-4D97-AF65-F5344CB8AC3E}">
        <p14:creationId xmlns:p14="http://schemas.microsoft.com/office/powerpoint/2010/main" val="2116547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Cloud Resources as a DMZ</a:t>
            </a:r>
            <a:endParaRPr lang="en-US" dirty="0"/>
          </a:p>
        </p:txBody>
      </p:sp>
      <p:sp>
        <p:nvSpPr>
          <p:cNvPr id="3" name="Content Placeholder 2"/>
          <p:cNvSpPr>
            <a:spLocks noGrp="1"/>
          </p:cNvSpPr>
          <p:nvPr>
            <p:ph idx="1"/>
          </p:nvPr>
        </p:nvSpPr>
        <p:spPr/>
        <p:txBody>
          <a:bodyPr/>
          <a:lstStyle/>
          <a:p>
            <a:endParaRPr lang="en-US" dirty="0"/>
          </a:p>
        </p:txBody>
      </p:sp>
      <p:grpSp>
        <p:nvGrpSpPr>
          <p:cNvPr id="18" name="Group 17"/>
          <p:cNvGrpSpPr/>
          <p:nvPr/>
        </p:nvGrpSpPr>
        <p:grpSpPr>
          <a:xfrm>
            <a:off x="890786" y="3974068"/>
            <a:ext cx="2789482" cy="1477328"/>
            <a:chOff x="890786" y="3974068"/>
            <a:chExt cx="2789482" cy="1477328"/>
          </a:xfrm>
        </p:grpSpPr>
        <p:sp>
          <p:nvSpPr>
            <p:cNvPr id="4" name="TextBox 3"/>
            <p:cNvSpPr txBox="1"/>
            <p:nvPr/>
          </p:nvSpPr>
          <p:spPr>
            <a:xfrm>
              <a:off x="890786" y="3974068"/>
              <a:ext cx="2789482" cy="1477328"/>
            </a:xfrm>
            <a:prstGeom prst="rect">
              <a:avLst/>
            </a:prstGeom>
            <a:noFill/>
            <a:ln w="31750">
              <a:solidFill>
                <a:schemeClr val="accent1">
                  <a:shade val="50000"/>
                </a:schemeClr>
              </a:solidFill>
            </a:ln>
          </p:spPr>
          <p:txBody>
            <a:bodyPr wrap="none" rtlCol="0">
              <a:spAutoFit/>
            </a:bodyPr>
            <a:lstStyle/>
            <a:p>
              <a:endParaRPr lang="en-US" dirty="0" smtClean="0"/>
            </a:p>
            <a:p>
              <a:pPr algn="ctr"/>
              <a:endParaRPr lang="en-US" dirty="0" smtClean="0"/>
            </a:p>
            <a:p>
              <a:pPr algn="ctr"/>
              <a:r>
                <a:rPr lang="en-US" dirty="0" smtClean="0"/>
                <a:t>                 Intranet                  </a:t>
              </a:r>
            </a:p>
            <a:p>
              <a:endParaRPr lang="en-US" dirty="0" smtClean="0"/>
            </a:p>
            <a:p>
              <a:endParaRPr lang="en-US" dirty="0"/>
            </a:p>
          </p:txBody>
        </p:sp>
        <p:sp>
          <p:nvSpPr>
            <p:cNvPr id="5" name="TextBox 4"/>
            <p:cNvSpPr txBox="1"/>
            <p:nvPr/>
          </p:nvSpPr>
          <p:spPr>
            <a:xfrm>
              <a:off x="1055203" y="4126468"/>
              <a:ext cx="1002197" cy="369332"/>
            </a:xfrm>
            <a:prstGeom prst="rect">
              <a:avLst/>
            </a:prstGeom>
            <a:solidFill>
              <a:srgbClr val="FFC000"/>
            </a:solidFill>
            <a:ln w="28575">
              <a:solidFill>
                <a:schemeClr val="accent1">
                  <a:shade val="50000"/>
                </a:schemeClr>
              </a:solidFill>
            </a:ln>
          </p:spPr>
          <p:txBody>
            <a:bodyPr wrap="none" rtlCol="0">
              <a:spAutoFit/>
            </a:bodyPr>
            <a:lstStyle/>
            <a:p>
              <a:r>
                <a:rPr lang="en-US" dirty="0" smtClean="0"/>
                <a:t>Machine</a:t>
              </a:r>
              <a:endParaRPr lang="en-US" dirty="0"/>
            </a:p>
          </p:txBody>
        </p:sp>
        <p:sp>
          <p:nvSpPr>
            <p:cNvPr id="6" name="TextBox 5"/>
            <p:cNvSpPr txBox="1"/>
            <p:nvPr/>
          </p:nvSpPr>
          <p:spPr>
            <a:xfrm>
              <a:off x="1055203" y="4876800"/>
              <a:ext cx="1002197" cy="369332"/>
            </a:xfrm>
            <a:prstGeom prst="rect">
              <a:avLst/>
            </a:prstGeom>
            <a:solidFill>
              <a:srgbClr val="FFC000"/>
            </a:solidFill>
            <a:ln w="28575">
              <a:solidFill>
                <a:schemeClr val="accent1">
                  <a:shade val="50000"/>
                </a:schemeClr>
              </a:solidFill>
            </a:ln>
          </p:spPr>
          <p:txBody>
            <a:bodyPr wrap="none" rtlCol="0">
              <a:spAutoFit/>
            </a:bodyPr>
            <a:lstStyle/>
            <a:p>
              <a:r>
                <a:rPr lang="en-US" dirty="0" smtClean="0"/>
                <a:t>Machine</a:t>
              </a:r>
              <a:endParaRPr lang="en-US" dirty="0"/>
            </a:p>
          </p:txBody>
        </p:sp>
        <p:sp>
          <p:nvSpPr>
            <p:cNvPr id="7" name="TextBox 6"/>
            <p:cNvSpPr txBox="1"/>
            <p:nvPr/>
          </p:nvSpPr>
          <p:spPr>
            <a:xfrm>
              <a:off x="2426803" y="4888468"/>
              <a:ext cx="1002197" cy="369332"/>
            </a:xfrm>
            <a:prstGeom prst="rect">
              <a:avLst/>
            </a:prstGeom>
            <a:solidFill>
              <a:srgbClr val="FFC000"/>
            </a:solidFill>
            <a:ln w="28575">
              <a:solidFill>
                <a:schemeClr val="accent1">
                  <a:shade val="50000"/>
                </a:schemeClr>
              </a:solidFill>
            </a:ln>
          </p:spPr>
          <p:txBody>
            <a:bodyPr wrap="none" rtlCol="0">
              <a:spAutoFit/>
            </a:bodyPr>
            <a:lstStyle/>
            <a:p>
              <a:r>
                <a:rPr lang="en-US" dirty="0" smtClean="0"/>
                <a:t>Machine</a:t>
              </a:r>
              <a:endParaRPr lang="en-US" dirty="0"/>
            </a:p>
          </p:txBody>
        </p:sp>
      </p:grpSp>
      <p:sp>
        <p:nvSpPr>
          <p:cNvPr id="8" name="Cloud 7"/>
          <p:cNvSpPr/>
          <p:nvPr/>
        </p:nvSpPr>
        <p:spPr>
          <a:xfrm>
            <a:off x="4953000" y="3276600"/>
            <a:ext cx="3657600" cy="26670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658918" y="4126468"/>
            <a:ext cx="513282" cy="369332"/>
          </a:xfrm>
          <a:prstGeom prst="rect">
            <a:avLst/>
          </a:prstGeom>
          <a:solidFill>
            <a:srgbClr val="FFC000"/>
          </a:solidFill>
          <a:ln w="28575">
            <a:solidFill>
              <a:schemeClr val="accent1">
                <a:shade val="50000"/>
              </a:schemeClr>
            </a:solidFill>
          </a:ln>
        </p:spPr>
        <p:txBody>
          <a:bodyPr wrap="none" rtlCol="0">
            <a:spAutoFit/>
          </a:bodyPr>
          <a:lstStyle/>
          <a:p>
            <a:r>
              <a:rPr lang="en-US" dirty="0" smtClean="0"/>
              <a:t>VM</a:t>
            </a:r>
            <a:endParaRPr lang="en-US" dirty="0"/>
          </a:p>
        </p:txBody>
      </p:sp>
      <p:sp>
        <p:nvSpPr>
          <p:cNvPr id="10" name="TextBox 9"/>
          <p:cNvSpPr txBox="1"/>
          <p:nvPr/>
        </p:nvSpPr>
        <p:spPr>
          <a:xfrm>
            <a:off x="5658918" y="4812268"/>
            <a:ext cx="513282" cy="369332"/>
          </a:xfrm>
          <a:prstGeom prst="rect">
            <a:avLst/>
          </a:prstGeom>
          <a:solidFill>
            <a:srgbClr val="FFC000"/>
          </a:solidFill>
          <a:ln w="28575">
            <a:solidFill>
              <a:schemeClr val="accent1">
                <a:shade val="50000"/>
              </a:schemeClr>
            </a:solidFill>
          </a:ln>
        </p:spPr>
        <p:txBody>
          <a:bodyPr wrap="none" rtlCol="0">
            <a:spAutoFit/>
          </a:bodyPr>
          <a:lstStyle/>
          <a:p>
            <a:r>
              <a:rPr lang="en-US" dirty="0" smtClean="0"/>
              <a:t>VM</a:t>
            </a:r>
            <a:endParaRPr lang="en-US" dirty="0"/>
          </a:p>
        </p:txBody>
      </p:sp>
      <p:sp>
        <p:nvSpPr>
          <p:cNvPr id="11" name="TextBox 10"/>
          <p:cNvSpPr txBox="1"/>
          <p:nvPr/>
        </p:nvSpPr>
        <p:spPr>
          <a:xfrm>
            <a:off x="6497118" y="4812268"/>
            <a:ext cx="513282" cy="369332"/>
          </a:xfrm>
          <a:prstGeom prst="rect">
            <a:avLst/>
          </a:prstGeom>
          <a:solidFill>
            <a:srgbClr val="FFC000"/>
          </a:solidFill>
          <a:ln w="28575">
            <a:solidFill>
              <a:schemeClr val="accent1">
                <a:shade val="50000"/>
              </a:schemeClr>
            </a:solidFill>
          </a:ln>
        </p:spPr>
        <p:txBody>
          <a:bodyPr wrap="none" rtlCol="0">
            <a:spAutoFit/>
          </a:bodyPr>
          <a:lstStyle/>
          <a:p>
            <a:r>
              <a:rPr lang="en-US" dirty="0" smtClean="0"/>
              <a:t>VM</a:t>
            </a:r>
            <a:endParaRPr lang="en-US" dirty="0"/>
          </a:p>
        </p:txBody>
      </p:sp>
      <p:sp>
        <p:nvSpPr>
          <p:cNvPr id="12" name="TextBox 11"/>
          <p:cNvSpPr txBox="1"/>
          <p:nvPr/>
        </p:nvSpPr>
        <p:spPr>
          <a:xfrm>
            <a:off x="6497118" y="4114800"/>
            <a:ext cx="513282" cy="369332"/>
          </a:xfrm>
          <a:prstGeom prst="rect">
            <a:avLst/>
          </a:prstGeom>
          <a:solidFill>
            <a:srgbClr val="FFC000"/>
          </a:solidFill>
          <a:ln w="28575">
            <a:solidFill>
              <a:schemeClr val="accent1">
                <a:shade val="50000"/>
              </a:schemeClr>
            </a:solidFill>
          </a:ln>
        </p:spPr>
        <p:txBody>
          <a:bodyPr wrap="none" rtlCol="0">
            <a:spAutoFit/>
          </a:bodyPr>
          <a:lstStyle/>
          <a:p>
            <a:r>
              <a:rPr lang="en-US" dirty="0" smtClean="0"/>
              <a:t>VM</a:t>
            </a:r>
            <a:endParaRPr lang="en-US" dirty="0"/>
          </a:p>
        </p:txBody>
      </p:sp>
      <p:sp>
        <p:nvSpPr>
          <p:cNvPr id="13" name="TextBox 12"/>
          <p:cNvSpPr txBox="1"/>
          <p:nvPr/>
        </p:nvSpPr>
        <p:spPr>
          <a:xfrm>
            <a:off x="5431299" y="3932872"/>
            <a:ext cx="1692195" cy="1477328"/>
          </a:xfrm>
          <a:prstGeom prst="rect">
            <a:avLst/>
          </a:prstGeom>
          <a:noFill/>
          <a:ln w="31750">
            <a:solidFill>
              <a:schemeClr val="accent5">
                <a:lumMod val="40000"/>
                <a:lumOff val="60000"/>
              </a:schemeClr>
            </a:solidFill>
          </a:ln>
        </p:spPr>
        <p:txBody>
          <a:bodyPr wrap="none" rtlCol="0">
            <a:spAutoFit/>
          </a:bodyPr>
          <a:lstStyle/>
          <a:p>
            <a:endParaRPr lang="en-US" dirty="0" smtClean="0"/>
          </a:p>
          <a:p>
            <a:pPr algn="ctr"/>
            <a:endParaRPr lang="en-US" dirty="0" smtClean="0"/>
          </a:p>
          <a:p>
            <a:pPr algn="ctr"/>
            <a:r>
              <a:rPr lang="en-US" dirty="0" smtClean="0"/>
              <a:t>   Deployment  </a:t>
            </a:r>
          </a:p>
          <a:p>
            <a:endParaRPr lang="en-US" dirty="0" smtClean="0"/>
          </a:p>
          <a:p>
            <a:endParaRPr lang="en-US" dirty="0"/>
          </a:p>
        </p:txBody>
      </p:sp>
      <p:sp>
        <p:nvSpPr>
          <p:cNvPr id="14" name="Left-Right Arrow 13"/>
          <p:cNvSpPr/>
          <p:nvPr/>
        </p:nvSpPr>
        <p:spPr>
          <a:xfrm>
            <a:off x="3505200" y="4311134"/>
            <a:ext cx="2001318" cy="565666"/>
          </a:xfrm>
          <a:prstGeom prst="leftRigh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429000" y="3572470"/>
            <a:ext cx="1981200" cy="923330"/>
          </a:xfrm>
          <a:prstGeom prst="rect">
            <a:avLst/>
          </a:prstGeom>
          <a:noFill/>
        </p:spPr>
        <p:txBody>
          <a:bodyPr wrap="square" rtlCol="0">
            <a:spAutoFit/>
          </a:bodyPr>
          <a:lstStyle/>
          <a:p>
            <a:pPr algn="ctr"/>
            <a:r>
              <a:rPr lang="en-US" dirty="0" smtClean="0"/>
              <a:t>IPsec Tunnel</a:t>
            </a:r>
          </a:p>
          <a:p>
            <a:pPr algn="ctr"/>
            <a:r>
              <a:rPr lang="en-US" dirty="0" smtClean="0"/>
              <a:t>Or</a:t>
            </a:r>
          </a:p>
          <a:p>
            <a:pPr algn="ctr"/>
            <a:r>
              <a:rPr lang="en-US" dirty="0" smtClean="0"/>
              <a:t>Leased Line</a:t>
            </a:r>
            <a:endParaRPr lang="en-US" dirty="0"/>
          </a:p>
        </p:txBody>
      </p:sp>
      <p:sp>
        <p:nvSpPr>
          <p:cNvPr id="16" name="Cloud 15"/>
          <p:cNvSpPr/>
          <p:nvPr/>
        </p:nvSpPr>
        <p:spPr>
          <a:xfrm>
            <a:off x="5029200" y="1752600"/>
            <a:ext cx="2667000" cy="1219200"/>
          </a:xfrm>
          <a:prstGeom prst="cloud">
            <a:avLst/>
          </a:prstGeom>
          <a:solidFill>
            <a:schemeClr val="accent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Customers on the Internet</a:t>
            </a:r>
            <a:endParaRPr lang="en-US" dirty="0"/>
          </a:p>
        </p:txBody>
      </p:sp>
      <p:sp>
        <p:nvSpPr>
          <p:cNvPr id="17" name="Down Arrow 16"/>
          <p:cNvSpPr/>
          <p:nvPr/>
        </p:nvSpPr>
        <p:spPr>
          <a:xfrm>
            <a:off x="5829300" y="2971800"/>
            <a:ext cx="952500" cy="1066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040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Think of the Internal Network as a Backplane</a:t>
            </a:r>
            <a:endParaRPr lang="en-US" dirty="0"/>
          </a:p>
        </p:txBody>
      </p:sp>
      <p:sp>
        <p:nvSpPr>
          <p:cNvPr id="3" name="Content Placeholder 2"/>
          <p:cNvSpPr>
            <a:spLocks noGrp="1"/>
          </p:cNvSpPr>
          <p:nvPr>
            <p:ph idx="1"/>
          </p:nvPr>
        </p:nvSpPr>
        <p:spPr/>
        <p:txBody>
          <a:bodyPr>
            <a:normAutofit lnSpcReduction="10000"/>
          </a:bodyPr>
          <a:lstStyle/>
          <a:p>
            <a:r>
              <a:rPr lang="en-US" dirty="0" smtClean="0"/>
              <a:t>Must be secure without encryption</a:t>
            </a:r>
          </a:p>
          <a:p>
            <a:r>
              <a:rPr lang="en-US" dirty="0" smtClean="0"/>
              <a:t>Eavesdropping and node impersonation must be prevented</a:t>
            </a:r>
          </a:p>
          <a:p>
            <a:r>
              <a:rPr lang="en-US" dirty="0" smtClean="0"/>
              <a:t>Two ways to get there:</a:t>
            </a:r>
          </a:p>
          <a:p>
            <a:pPr lvl="1"/>
            <a:r>
              <a:rPr lang="en-US" dirty="0" smtClean="0"/>
              <a:t>No untrusted code connected directly to network</a:t>
            </a:r>
          </a:p>
          <a:p>
            <a:pPr lvl="2"/>
            <a:r>
              <a:rPr lang="en-US" dirty="0" smtClean="0"/>
              <a:t>Hypervisors or trusted OSes block unauthorized traffic</a:t>
            </a:r>
          </a:p>
          <a:p>
            <a:pPr lvl="1"/>
            <a:r>
              <a:rPr lang="en-US" dirty="0" smtClean="0"/>
              <a:t>Switches enforce isolation rules</a:t>
            </a:r>
          </a:p>
          <a:p>
            <a:pPr lvl="2"/>
            <a:r>
              <a:rPr lang="en-US" dirty="0" smtClean="0"/>
              <a:t>VLANs per customer deployment</a:t>
            </a:r>
          </a:p>
          <a:p>
            <a:pPr lvl="2"/>
            <a:r>
              <a:rPr lang="en-US" dirty="0" smtClean="0"/>
              <a:t>IP level filtering in switches</a:t>
            </a:r>
          </a:p>
        </p:txBody>
      </p:sp>
    </p:spTree>
    <p:extLst>
      <p:ext uri="{BB962C8B-B14F-4D97-AF65-F5344CB8AC3E}">
        <p14:creationId xmlns:p14="http://schemas.microsoft.com/office/powerpoint/2010/main" val="2355367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Autoconfiguration</a:t>
            </a:r>
            <a:r>
              <a:rPr lang="en-US" dirty="0" smtClean="0"/>
              <a:t> vs. security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Traditional Ethernet: Learn from location of seeing a packet with a source address; flood if unknown</a:t>
            </a:r>
          </a:p>
          <a:p>
            <a:r>
              <a:rPr lang="en-US" dirty="0" smtClean="0"/>
              <a:t>VLAN isolation enforced by switches</a:t>
            </a:r>
          </a:p>
          <a:p>
            <a:pPr lvl="1"/>
            <a:r>
              <a:rPr lang="en-US" dirty="0" smtClean="0"/>
              <a:t>Except sometimes endnode has to (hypervisor with multiple VLANs possible), but switch can check that it’s an allowed value</a:t>
            </a:r>
          </a:p>
          <a:p>
            <a:r>
              <a:rPr lang="en-US" dirty="0" smtClean="0"/>
              <a:t>Clouds: Want to have a fabric manager that knows where everything is</a:t>
            </a:r>
            <a:r>
              <a:rPr lang="en-US" dirty="0"/>
              <a:t> </a:t>
            </a:r>
            <a:r>
              <a:rPr lang="en-US" dirty="0" smtClean="0"/>
              <a:t>and configures switches and hypervisors</a:t>
            </a:r>
            <a:endParaRPr lang="en-US" dirty="0"/>
          </a:p>
        </p:txBody>
      </p:sp>
    </p:spTree>
    <p:extLst>
      <p:ext uri="{BB962C8B-B14F-4D97-AF65-F5344CB8AC3E}">
        <p14:creationId xmlns:p14="http://schemas.microsoft.com/office/powerpoint/2010/main" val="28950025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Biggest Decision in the Design of a Cloud OS</a:t>
            </a:r>
            <a:endParaRPr lang="en-US" dirty="0"/>
          </a:p>
        </p:txBody>
      </p:sp>
      <p:sp>
        <p:nvSpPr>
          <p:cNvPr id="3" name="Content Placeholder 2"/>
          <p:cNvSpPr>
            <a:spLocks noGrp="1"/>
          </p:cNvSpPr>
          <p:nvPr>
            <p:ph idx="1"/>
          </p:nvPr>
        </p:nvSpPr>
        <p:spPr/>
        <p:txBody>
          <a:bodyPr/>
          <a:lstStyle/>
          <a:p>
            <a:r>
              <a:rPr lang="en-US" dirty="0" smtClean="0"/>
              <a:t>How to isolate customer applications from one another</a:t>
            </a:r>
          </a:p>
          <a:p>
            <a:pPr lvl="1"/>
            <a:r>
              <a:rPr lang="en-US" dirty="0" smtClean="0"/>
              <a:t>Commonly with a hypervisor, but there are other options</a:t>
            </a:r>
          </a:p>
          <a:p>
            <a:pPr lvl="1"/>
            <a:r>
              <a:rPr lang="en-US" dirty="0" smtClean="0"/>
              <a:t>At machine boundaries if you can trust the network to enforce isolation</a:t>
            </a:r>
          </a:p>
          <a:p>
            <a:pPr lvl="1"/>
            <a:r>
              <a:rPr lang="en-US" dirty="0" smtClean="0"/>
              <a:t>At process boundaries if you can trust the OS to enforce isolation</a:t>
            </a:r>
          </a:p>
          <a:p>
            <a:pPr lvl="1"/>
            <a:r>
              <a:rPr lang="en-US" dirty="0" smtClean="0"/>
              <a:t>With type-safe code within a process</a:t>
            </a:r>
            <a:endParaRPr lang="en-US" dirty="0"/>
          </a:p>
        </p:txBody>
      </p:sp>
    </p:spTree>
    <p:extLst>
      <p:ext uri="{BB962C8B-B14F-4D97-AF65-F5344CB8AC3E}">
        <p14:creationId xmlns:p14="http://schemas.microsoft.com/office/powerpoint/2010/main" val="2239432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Cloud</a:t>
            </a:r>
            <a:endParaRPr lang="en-US" dirty="0"/>
          </a:p>
        </p:txBody>
      </p:sp>
      <p:sp>
        <p:nvSpPr>
          <p:cNvPr id="3" name="Content Placeholder 2"/>
          <p:cNvSpPr>
            <a:spLocks noGrp="1"/>
          </p:cNvSpPr>
          <p:nvPr>
            <p:ph idx="1"/>
          </p:nvPr>
        </p:nvSpPr>
        <p:spPr/>
        <p:txBody>
          <a:bodyPr/>
          <a:lstStyle/>
          <a:p>
            <a:pPr marL="0" indent="0">
              <a:buNone/>
            </a:pPr>
            <a:endParaRPr lang="en-US" dirty="0" smtClean="0"/>
          </a:p>
        </p:txBody>
      </p:sp>
    </p:spTree>
    <p:extLst>
      <p:ext uri="{BB962C8B-B14F-4D97-AF65-F5344CB8AC3E}">
        <p14:creationId xmlns:p14="http://schemas.microsoft.com/office/powerpoint/2010/main" val="29741781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would we need from the network?</a:t>
            </a:r>
            <a:endParaRPr lang="en-US" dirty="0"/>
          </a:p>
        </p:txBody>
      </p:sp>
      <p:sp>
        <p:nvSpPr>
          <p:cNvPr id="3" name="Content Placeholder 2"/>
          <p:cNvSpPr>
            <a:spLocks noGrp="1"/>
          </p:cNvSpPr>
          <p:nvPr>
            <p:ph idx="1"/>
          </p:nvPr>
        </p:nvSpPr>
        <p:spPr/>
        <p:txBody>
          <a:bodyPr/>
          <a:lstStyle/>
          <a:p>
            <a:r>
              <a:rPr lang="en-US" dirty="0" smtClean="0"/>
              <a:t>Ideally, network controls connectivity with VLANs or IP ACLs</a:t>
            </a:r>
          </a:p>
          <a:p>
            <a:r>
              <a:rPr lang="en-US" dirty="0" smtClean="0"/>
              <a:t>Software Defined Networking is ideal for this sort of rules</a:t>
            </a:r>
          </a:p>
          <a:p>
            <a:r>
              <a:rPr lang="en-US" dirty="0" smtClean="0"/>
              <a:t>At a minimum: prevent unauthorized parties from forging a source IP address or eavesdropping on traffic </a:t>
            </a:r>
            <a:r>
              <a:rPr lang="en-US" smtClean="0"/>
              <a:t>not addressed to them</a:t>
            </a:r>
            <a:endParaRPr lang="en-US"/>
          </a:p>
        </p:txBody>
      </p:sp>
    </p:spTree>
    <p:extLst>
      <p:ext uri="{BB962C8B-B14F-4D97-AF65-F5344CB8AC3E}">
        <p14:creationId xmlns:p14="http://schemas.microsoft.com/office/powerpoint/2010/main" val="163817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Isolating Customer Data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Typically want to interleave data from multiple customers on shared disks</a:t>
            </a:r>
          </a:p>
          <a:p>
            <a:pPr lvl="1"/>
            <a:r>
              <a:rPr lang="en-US" dirty="0" smtClean="0"/>
              <a:t>Virtual disks</a:t>
            </a:r>
          </a:p>
          <a:p>
            <a:pPr lvl="1"/>
            <a:r>
              <a:rPr lang="en-US" dirty="0" smtClean="0"/>
              <a:t>Virtual File Systems</a:t>
            </a:r>
          </a:p>
          <a:p>
            <a:pPr lvl="1"/>
            <a:r>
              <a:rPr lang="en-US" dirty="0" smtClean="0"/>
              <a:t>Virtual databases</a:t>
            </a:r>
          </a:p>
          <a:p>
            <a:r>
              <a:rPr lang="en-US" dirty="0" smtClean="0"/>
              <a:t>Bugs could leak customer data to other customers</a:t>
            </a:r>
          </a:p>
          <a:p>
            <a:r>
              <a:rPr lang="en-US" dirty="0" smtClean="0"/>
              <a:t>A per-customer cryptographic keys minimizes the chances of accidental disclosure</a:t>
            </a:r>
          </a:p>
          <a:p>
            <a:r>
              <a:rPr lang="en-US" dirty="0" smtClean="0"/>
              <a:t>Bugs could still corrupt data, which is usually worse</a:t>
            </a:r>
            <a:endParaRPr lang="en-US" dirty="0"/>
          </a:p>
        </p:txBody>
      </p:sp>
    </p:spTree>
    <p:extLst>
      <p:ext uri="{BB962C8B-B14F-4D97-AF65-F5344CB8AC3E}">
        <p14:creationId xmlns:p14="http://schemas.microsoft.com/office/powerpoint/2010/main" val="22946109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Generic Cloud Computing Engine</a:t>
            </a:r>
            <a:endParaRPr lang="en-US" dirty="0"/>
          </a:p>
        </p:txBody>
      </p:sp>
      <p:sp>
        <p:nvSpPr>
          <p:cNvPr id="4" name="Rectangle 3"/>
          <p:cNvSpPr/>
          <p:nvPr/>
        </p:nvSpPr>
        <p:spPr>
          <a:xfrm>
            <a:off x="3657600" y="3657600"/>
            <a:ext cx="2362200" cy="22098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962400" y="5574268"/>
            <a:ext cx="1752600" cy="369332"/>
          </a:xfrm>
          <a:prstGeom prst="rect">
            <a:avLst/>
          </a:prstGeom>
          <a:noFill/>
        </p:spPr>
        <p:txBody>
          <a:bodyPr wrap="square" rtlCol="0">
            <a:spAutoFit/>
          </a:bodyPr>
          <a:lstStyle/>
          <a:p>
            <a:r>
              <a:rPr lang="en-US" dirty="0" smtClean="0"/>
              <a:t>Cloud Hardware</a:t>
            </a:r>
            <a:endParaRPr lang="en-US" dirty="0"/>
          </a:p>
        </p:txBody>
      </p:sp>
      <p:sp>
        <p:nvSpPr>
          <p:cNvPr id="6" name="TextBox 5"/>
          <p:cNvSpPr txBox="1"/>
          <p:nvPr/>
        </p:nvSpPr>
        <p:spPr>
          <a:xfrm>
            <a:off x="4038600" y="4001869"/>
            <a:ext cx="1600200" cy="646331"/>
          </a:xfrm>
          <a:prstGeom prst="rect">
            <a:avLst/>
          </a:prstGeom>
          <a:solidFill>
            <a:srgbClr val="FF0000"/>
          </a:solidFill>
          <a:ln w="44450">
            <a:solidFill>
              <a:srgbClr val="FFC000"/>
            </a:solidFill>
          </a:ln>
        </p:spPr>
        <p:txBody>
          <a:bodyPr wrap="square" rtlCol="0">
            <a:spAutoFit/>
          </a:bodyPr>
          <a:lstStyle/>
          <a:p>
            <a:pPr algn="ctr"/>
            <a:r>
              <a:rPr lang="en-US" dirty="0" smtClean="0"/>
              <a:t>Customer Application</a:t>
            </a:r>
            <a:endParaRPr lang="en-US" dirty="0"/>
          </a:p>
        </p:txBody>
      </p:sp>
      <p:sp>
        <p:nvSpPr>
          <p:cNvPr id="7" name="TextBox 6"/>
          <p:cNvSpPr txBox="1"/>
          <p:nvPr/>
        </p:nvSpPr>
        <p:spPr>
          <a:xfrm>
            <a:off x="914400" y="4078069"/>
            <a:ext cx="1143000" cy="646331"/>
          </a:xfrm>
          <a:prstGeom prst="rect">
            <a:avLst/>
          </a:prstGeom>
          <a:noFill/>
        </p:spPr>
        <p:txBody>
          <a:bodyPr wrap="square" rtlCol="0">
            <a:spAutoFit/>
          </a:bodyPr>
          <a:lstStyle/>
          <a:p>
            <a:pPr algn="ctr"/>
            <a:r>
              <a:rPr lang="en-US" dirty="0" smtClean="0"/>
              <a:t>Cloud Admins</a:t>
            </a:r>
            <a:endParaRPr lang="en-US" dirty="0"/>
          </a:p>
        </p:txBody>
      </p:sp>
      <p:sp>
        <p:nvSpPr>
          <p:cNvPr id="8" name="Right Arrow 7"/>
          <p:cNvSpPr/>
          <p:nvPr/>
        </p:nvSpPr>
        <p:spPr>
          <a:xfrm>
            <a:off x="2057400" y="4230469"/>
            <a:ext cx="1600200" cy="3231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914400" y="5105400"/>
            <a:ext cx="1143000" cy="646331"/>
          </a:xfrm>
          <a:prstGeom prst="rect">
            <a:avLst/>
          </a:prstGeom>
          <a:noFill/>
        </p:spPr>
        <p:txBody>
          <a:bodyPr wrap="square" rtlCol="0">
            <a:spAutoFit/>
          </a:bodyPr>
          <a:lstStyle/>
          <a:p>
            <a:pPr algn="ctr"/>
            <a:r>
              <a:rPr lang="en-US" dirty="0" smtClean="0"/>
              <a:t>Physical Access</a:t>
            </a:r>
          </a:p>
        </p:txBody>
      </p:sp>
      <p:sp>
        <p:nvSpPr>
          <p:cNvPr id="10" name="Right Arrow 9"/>
          <p:cNvSpPr/>
          <p:nvPr/>
        </p:nvSpPr>
        <p:spPr>
          <a:xfrm>
            <a:off x="2057400" y="5257800"/>
            <a:ext cx="1600200" cy="3231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467600" y="4535269"/>
            <a:ext cx="1143000" cy="646331"/>
          </a:xfrm>
          <a:prstGeom prst="rect">
            <a:avLst/>
          </a:prstGeom>
          <a:noFill/>
        </p:spPr>
        <p:txBody>
          <a:bodyPr wrap="square" rtlCol="0">
            <a:spAutoFit/>
          </a:bodyPr>
          <a:lstStyle/>
          <a:p>
            <a:pPr algn="ctr"/>
            <a:r>
              <a:rPr lang="en-US" dirty="0" smtClean="0"/>
              <a:t>Customer Admins</a:t>
            </a:r>
            <a:endParaRPr lang="en-US" dirty="0"/>
          </a:p>
        </p:txBody>
      </p:sp>
      <p:sp>
        <p:nvSpPr>
          <p:cNvPr id="12" name="Right Arrow 11"/>
          <p:cNvSpPr/>
          <p:nvPr/>
        </p:nvSpPr>
        <p:spPr>
          <a:xfrm>
            <a:off x="6019800" y="4648200"/>
            <a:ext cx="1447800" cy="390183"/>
          </a:xfrm>
          <a:prstGeom prst="rightArrow">
            <a:avLst/>
          </a:prstGeom>
          <a:solidFill>
            <a:srgbClr val="FFFF00"/>
          </a:solidFill>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114800" y="1828800"/>
            <a:ext cx="1524000" cy="646331"/>
          </a:xfrm>
          <a:prstGeom prst="rect">
            <a:avLst/>
          </a:prstGeom>
          <a:noFill/>
        </p:spPr>
        <p:txBody>
          <a:bodyPr wrap="square" rtlCol="0">
            <a:spAutoFit/>
          </a:bodyPr>
          <a:lstStyle/>
          <a:p>
            <a:pPr algn="ctr"/>
            <a:r>
              <a:rPr lang="en-US" dirty="0" smtClean="0"/>
              <a:t>Customer’s Users</a:t>
            </a:r>
            <a:endParaRPr lang="en-US" dirty="0"/>
          </a:p>
        </p:txBody>
      </p:sp>
      <p:sp>
        <p:nvSpPr>
          <p:cNvPr id="14" name="Down Arrow 13"/>
          <p:cNvSpPr/>
          <p:nvPr/>
        </p:nvSpPr>
        <p:spPr>
          <a:xfrm flipH="1">
            <a:off x="4648200" y="2475131"/>
            <a:ext cx="381000" cy="1030069"/>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flipH="1">
            <a:off x="4724400" y="3657600"/>
            <a:ext cx="190500" cy="344269"/>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791200" y="4553635"/>
            <a:ext cx="228600" cy="62796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4191000" y="4800600"/>
            <a:ext cx="1143000" cy="646331"/>
          </a:xfrm>
          <a:prstGeom prst="rect">
            <a:avLst/>
          </a:prstGeom>
          <a:noFill/>
          <a:ln w="38100">
            <a:solidFill>
              <a:schemeClr val="tx2"/>
            </a:solidFill>
          </a:ln>
        </p:spPr>
        <p:txBody>
          <a:bodyPr wrap="square" rtlCol="0">
            <a:spAutoFit/>
          </a:bodyPr>
          <a:lstStyle/>
          <a:p>
            <a:pPr algn="ctr"/>
            <a:r>
              <a:rPr lang="en-US" dirty="0" smtClean="0"/>
              <a:t>Fabric Controller</a:t>
            </a:r>
            <a:endParaRPr lang="en-US" dirty="0"/>
          </a:p>
        </p:txBody>
      </p:sp>
      <p:sp>
        <p:nvSpPr>
          <p:cNvPr id="18" name="Rectangle 17"/>
          <p:cNvSpPr/>
          <p:nvPr/>
        </p:nvSpPr>
        <p:spPr>
          <a:xfrm>
            <a:off x="4572000" y="3505200"/>
            <a:ext cx="533400" cy="152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a:stCxn id="8" idx="3"/>
            <a:endCxn id="17" idx="1"/>
          </p:cNvCxnSpPr>
          <p:nvPr/>
        </p:nvCxnSpPr>
        <p:spPr>
          <a:xfrm>
            <a:off x="3657600" y="4392052"/>
            <a:ext cx="533400" cy="731714"/>
          </a:xfrm>
          <a:prstGeom prst="straightConnector1">
            <a:avLst/>
          </a:prstGeom>
          <a:ln w="508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6" idx="1"/>
          </p:cNvCxnSpPr>
          <p:nvPr/>
        </p:nvCxnSpPr>
        <p:spPr>
          <a:xfrm flipH="1">
            <a:off x="5334000" y="4867618"/>
            <a:ext cx="457200" cy="283696"/>
          </a:xfrm>
          <a:prstGeom prst="straightConnector1">
            <a:avLst/>
          </a:prstGeom>
          <a:ln w="50800">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96702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Generic Cloud Computing Engine</a:t>
            </a:r>
            <a:endParaRPr lang="en-US" dirty="0"/>
          </a:p>
        </p:txBody>
      </p:sp>
      <p:sp>
        <p:nvSpPr>
          <p:cNvPr id="4" name="Rectangle 3"/>
          <p:cNvSpPr/>
          <p:nvPr/>
        </p:nvSpPr>
        <p:spPr>
          <a:xfrm>
            <a:off x="3657600" y="3657600"/>
            <a:ext cx="2362200" cy="22098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962400" y="5574268"/>
            <a:ext cx="1752600" cy="369332"/>
          </a:xfrm>
          <a:prstGeom prst="rect">
            <a:avLst/>
          </a:prstGeom>
          <a:noFill/>
        </p:spPr>
        <p:txBody>
          <a:bodyPr wrap="square" rtlCol="0">
            <a:spAutoFit/>
          </a:bodyPr>
          <a:lstStyle/>
          <a:p>
            <a:r>
              <a:rPr lang="en-US" dirty="0" smtClean="0"/>
              <a:t>Cloud Hardware</a:t>
            </a:r>
            <a:endParaRPr lang="en-US" dirty="0"/>
          </a:p>
        </p:txBody>
      </p:sp>
      <p:sp>
        <p:nvSpPr>
          <p:cNvPr id="6" name="TextBox 5"/>
          <p:cNvSpPr txBox="1"/>
          <p:nvPr/>
        </p:nvSpPr>
        <p:spPr>
          <a:xfrm>
            <a:off x="4038600" y="4001869"/>
            <a:ext cx="1600200" cy="646331"/>
          </a:xfrm>
          <a:prstGeom prst="rect">
            <a:avLst/>
          </a:prstGeom>
          <a:solidFill>
            <a:srgbClr val="FF0000"/>
          </a:solidFill>
          <a:ln w="44450">
            <a:solidFill>
              <a:srgbClr val="FFC000"/>
            </a:solidFill>
          </a:ln>
        </p:spPr>
        <p:txBody>
          <a:bodyPr wrap="square" rtlCol="0">
            <a:spAutoFit/>
          </a:bodyPr>
          <a:lstStyle/>
          <a:p>
            <a:pPr algn="ctr"/>
            <a:r>
              <a:rPr lang="en-US" dirty="0" smtClean="0"/>
              <a:t>Customer Application</a:t>
            </a:r>
            <a:endParaRPr lang="en-US" dirty="0"/>
          </a:p>
        </p:txBody>
      </p:sp>
      <p:sp>
        <p:nvSpPr>
          <p:cNvPr id="7" name="TextBox 6"/>
          <p:cNvSpPr txBox="1"/>
          <p:nvPr/>
        </p:nvSpPr>
        <p:spPr>
          <a:xfrm>
            <a:off x="914400" y="4078069"/>
            <a:ext cx="1143000" cy="646331"/>
          </a:xfrm>
          <a:prstGeom prst="rect">
            <a:avLst/>
          </a:prstGeom>
          <a:noFill/>
        </p:spPr>
        <p:txBody>
          <a:bodyPr wrap="square" rtlCol="0">
            <a:spAutoFit/>
          </a:bodyPr>
          <a:lstStyle/>
          <a:p>
            <a:pPr algn="ctr"/>
            <a:r>
              <a:rPr lang="en-US" dirty="0" smtClean="0"/>
              <a:t>Cloud Admins</a:t>
            </a:r>
            <a:endParaRPr lang="en-US" dirty="0"/>
          </a:p>
        </p:txBody>
      </p:sp>
      <p:sp>
        <p:nvSpPr>
          <p:cNvPr id="8" name="Right Arrow 7"/>
          <p:cNvSpPr/>
          <p:nvPr/>
        </p:nvSpPr>
        <p:spPr>
          <a:xfrm>
            <a:off x="2057400" y="4230469"/>
            <a:ext cx="1600200" cy="3231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914400" y="5105400"/>
            <a:ext cx="1143000" cy="646331"/>
          </a:xfrm>
          <a:prstGeom prst="rect">
            <a:avLst/>
          </a:prstGeom>
          <a:noFill/>
        </p:spPr>
        <p:txBody>
          <a:bodyPr wrap="square" rtlCol="0">
            <a:spAutoFit/>
          </a:bodyPr>
          <a:lstStyle/>
          <a:p>
            <a:pPr algn="ctr"/>
            <a:r>
              <a:rPr lang="en-US" dirty="0" smtClean="0"/>
              <a:t>Physical Access</a:t>
            </a:r>
          </a:p>
        </p:txBody>
      </p:sp>
      <p:sp>
        <p:nvSpPr>
          <p:cNvPr id="10" name="Right Arrow 9"/>
          <p:cNvSpPr/>
          <p:nvPr/>
        </p:nvSpPr>
        <p:spPr>
          <a:xfrm>
            <a:off x="2057400" y="5257800"/>
            <a:ext cx="1600200" cy="3231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467600" y="4535269"/>
            <a:ext cx="1143000" cy="646331"/>
          </a:xfrm>
          <a:prstGeom prst="rect">
            <a:avLst/>
          </a:prstGeom>
          <a:noFill/>
        </p:spPr>
        <p:txBody>
          <a:bodyPr wrap="square" rtlCol="0">
            <a:spAutoFit/>
          </a:bodyPr>
          <a:lstStyle/>
          <a:p>
            <a:pPr algn="ctr"/>
            <a:r>
              <a:rPr lang="en-US" dirty="0" smtClean="0"/>
              <a:t>Customer Admins</a:t>
            </a:r>
            <a:endParaRPr lang="en-US" dirty="0"/>
          </a:p>
        </p:txBody>
      </p:sp>
      <p:sp>
        <p:nvSpPr>
          <p:cNvPr id="12" name="Right Arrow 11"/>
          <p:cNvSpPr/>
          <p:nvPr/>
        </p:nvSpPr>
        <p:spPr>
          <a:xfrm>
            <a:off x="6019800" y="4648200"/>
            <a:ext cx="1447800" cy="390183"/>
          </a:xfrm>
          <a:prstGeom prst="rightArrow">
            <a:avLst/>
          </a:prstGeom>
          <a:solidFill>
            <a:srgbClr val="FFFF00"/>
          </a:solidFill>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114800" y="1828800"/>
            <a:ext cx="1524000" cy="646331"/>
          </a:xfrm>
          <a:prstGeom prst="rect">
            <a:avLst/>
          </a:prstGeom>
          <a:noFill/>
        </p:spPr>
        <p:txBody>
          <a:bodyPr wrap="square" rtlCol="0">
            <a:spAutoFit/>
          </a:bodyPr>
          <a:lstStyle/>
          <a:p>
            <a:pPr algn="ctr"/>
            <a:r>
              <a:rPr lang="en-US" dirty="0" smtClean="0"/>
              <a:t>Customer’s Users</a:t>
            </a:r>
            <a:endParaRPr lang="en-US" dirty="0"/>
          </a:p>
        </p:txBody>
      </p:sp>
      <p:sp>
        <p:nvSpPr>
          <p:cNvPr id="14" name="Down Arrow 13"/>
          <p:cNvSpPr/>
          <p:nvPr/>
        </p:nvSpPr>
        <p:spPr>
          <a:xfrm flipH="1">
            <a:off x="4648200" y="2475131"/>
            <a:ext cx="381000" cy="1030069"/>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flipH="1">
            <a:off x="4724400" y="3657600"/>
            <a:ext cx="190500" cy="344269"/>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791200" y="4553635"/>
            <a:ext cx="228600" cy="62796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4191000" y="4800600"/>
            <a:ext cx="1143000" cy="646331"/>
          </a:xfrm>
          <a:prstGeom prst="rect">
            <a:avLst/>
          </a:prstGeom>
          <a:noFill/>
          <a:ln w="38100">
            <a:solidFill>
              <a:schemeClr val="tx2"/>
            </a:solidFill>
          </a:ln>
        </p:spPr>
        <p:txBody>
          <a:bodyPr wrap="square" rtlCol="0">
            <a:spAutoFit/>
          </a:bodyPr>
          <a:lstStyle/>
          <a:p>
            <a:pPr algn="ctr"/>
            <a:r>
              <a:rPr lang="en-US" dirty="0" smtClean="0"/>
              <a:t>Fabric Controller</a:t>
            </a:r>
            <a:endParaRPr lang="en-US" dirty="0"/>
          </a:p>
        </p:txBody>
      </p:sp>
      <p:sp>
        <p:nvSpPr>
          <p:cNvPr id="18" name="Rectangle 17"/>
          <p:cNvSpPr/>
          <p:nvPr/>
        </p:nvSpPr>
        <p:spPr>
          <a:xfrm>
            <a:off x="4572000" y="3505200"/>
            <a:ext cx="533400" cy="152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a:stCxn id="8" idx="3"/>
            <a:endCxn id="17" idx="1"/>
          </p:cNvCxnSpPr>
          <p:nvPr/>
        </p:nvCxnSpPr>
        <p:spPr>
          <a:xfrm>
            <a:off x="3657600" y="4392052"/>
            <a:ext cx="533400" cy="731714"/>
          </a:xfrm>
          <a:prstGeom prst="straightConnector1">
            <a:avLst/>
          </a:prstGeom>
          <a:ln w="508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6743700" y="1905000"/>
            <a:ext cx="1612557" cy="646331"/>
          </a:xfrm>
          <a:prstGeom prst="rect">
            <a:avLst/>
          </a:prstGeom>
          <a:noFill/>
        </p:spPr>
        <p:txBody>
          <a:bodyPr wrap="none" rtlCol="0">
            <a:spAutoFit/>
          </a:bodyPr>
          <a:lstStyle/>
          <a:p>
            <a:pPr algn="ctr"/>
            <a:r>
              <a:rPr lang="en-US" dirty="0" smtClean="0"/>
              <a:t>Primary</a:t>
            </a:r>
          </a:p>
          <a:p>
            <a:pPr algn="ctr"/>
            <a:r>
              <a:rPr lang="en-US" dirty="0" smtClean="0"/>
              <a:t>Attack Surfaces</a:t>
            </a:r>
            <a:endParaRPr lang="en-US" dirty="0"/>
          </a:p>
        </p:txBody>
      </p:sp>
      <p:cxnSp>
        <p:nvCxnSpPr>
          <p:cNvPr id="23" name="Straight Arrow Connector 22"/>
          <p:cNvCxnSpPr/>
          <p:nvPr/>
        </p:nvCxnSpPr>
        <p:spPr>
          <a:xfrm flipH="1">
            <a:off x="6019800" y="2551331"/>
            <a:ext cx="1219200" cy="2096869"/>
          </a:xfrm>
          <a:prstGeom prst="straightConnector1">
            <a:avLst/>
          </a:prstGeom>
          <a:ln w="444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5638800" y="2551331"/>
            <a:ext cx="1295400" cy="1526738"/>
          </a:xfrm>
          <a:prstGeom prst="straightConnector1">
            <a:avLst/>
          </a:prstGeom>
          <a:ln w="444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8" idx="3"/>
          </p:cNvCxnSpPr>
          <p:nvPr/>
        </p:nvCxnSpPr>
        <p:spPr>
          <a:xfrm flipH="1">
            <a:off x="5105400" y="2362200"/>
            <a:ext cx="1638300" cy="1219200"/>
          </a:xfrm>
          <a:prstGeom prst="straightConnector1">
            <a:avLst/>
          </a:prstGeom>
          <a:ln w="444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6" idx="0"/>
          </p:cNvCxnSpPr>
          <p:nvPr/>
        </p:nvCxnSpPr>
        <p:spPr>
          <a:xfrm flipH="1">
            <a:off x="4838700" y="2475131"/>
            <a:ext cx="2019300" cy="1526738"/>
          </a:xfrm>
          <a:prstGeom prst="straightConnector1">
            <a:avLst/>
          </a:prstGeom>
          <a:ln w="444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5334000" y="4867618"/>
            <a:ext cx="457200" cy="283696"/>
          </a:xfrm>
          <a:prstGeom prst="straightConnector1">
            <a:avLst/>
          </a:prstGeom>
          <a:ln w="50800">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660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Protecting the Infrastructure from Customer Administrators</a:t>
            </a:r>
            <a:endParaRPr lang="en-US" dirty="0"/>
          </a:p>
        </p:txBody>
      </p:sp>
      <p:sp>
        <p:nvSpPr>
          <p:cNvPr id="3" name="Content Placeholder 2"/>
          <p:cNvSpPr>
            <a:spLocks noGrp="1"/>
          </p:cNvSpPr>
          <p:nvPr>
            <p:ph idx="1"/>
          </p:nvPr>
        </p:nvSpPr>
        <p:spPr/>
        <p:txBody>
          <a:bodyPr/>
          <a:lstStyle/>
          <a:p>
            <a:r>
              <a:rPr lang="en-US" dirty="0" smtClean="0"/>
              <a:t>Many systems delegate limited administrator privileges</a:t>
            </a:r>
          </a:p>
          <a:p>
            <a:r>
              <a:rPr lang="en-US" dirty="0" smtClean="0"/>
              <a:t>…but they typically don’t assume the limited administrators are actually hostile</a:t>
            </a:r>
          </a:p>
          <a:p>
            <a:r>
              <a:rPr lang="en-US" dirty="0" smtClean="0"/>
              <a:t>In a public cloud, you must assume they are</a:t>
            </a:r>
            <a:endParaRPr lang="en-US" dirty="0"/>
          </a:p>
        </p:txBody>
      </p:sp>
    </p:spTree>
    <p:extLst>
      <p:ext uri="{BB962C8B-B14F-4D97-AF65-F5344CB8AC3E}">
        <p14:creationId xmlns:p14="http://schemas.microsoft.com/office/powerpoint/2010/main" val="16765802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Protecting the Infrastructure from Customer Applications</a:t>
            </a:r>
            <a:endParaRPr lang="en-US" dirty="0"/>
          </a:p>
        </p:txBody>
      </p:sp>
      <p:sp>
        <p:nvSpPr>
          <p:cNvPr id="3" name="Content Placeholder 2"/>
          <p:cNvSpPr>
            <a:spLocks noGrp="1"/>
          </p:cNvSpPr>
          <p:nvPr>
            <p:ph idx="1"/>
          </p:nvPr>
        </p:nvSpPr>
        <p:spPr/>
        <p:txBody>
          <a:bodyPr>
            <a:normAutofit lnSpcReduction="10000"/>
          </a:bodyPr>
          <a:lstStyle/>
          <a:p>
            <a:r>
              <a:rPr lang="en-US" dirty="0" smtClean="0"/>
              <a:t>Within a corporate data center, it is not unusual for some server to be compromised by some bug</a:t>
            </a:r>
          </a:p>
          <a:p>
            <a:r>
              <a:rPr lang="en-US" dirty="0" smtClean="0"/>
              <a:t>Designers therefore should assume that these applications might be hostile</a:t>
            </a:r>
          </a:p>
          <a:p>
            <a:r>
              <a:rPr lang="en-US" dirty="0" smtClean="0"/>
              <a:t>But most don’t take the threat seriously; in a public cloud, we must</a:t>
            </a:r>
          </a:p>
          <a:p>
            <a:r>
              <a:rPr lang="en-US" dirty="0" smtClean="0"/>
              <a:t>Have to worry about Denial of Service and scheduling fairness</a:t>
            </a:r>
            <a:endParaRPr lang="en-US" dirty="0"/>
          </a:p>
        </p:txBody>
      </p:sp>
    </p:spTree>
    <p:extLst>
      <p:ext uri="{BB962C8B-B14F-4D97-AF65-F5344CB8AC3E}">
        <p14:creationId xmlns:p14="http://schemas.microsoft.com/office/powerpoint/2010/main" val="249717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Helping Customers to protect themselves from their users</a:t>
            </a:r>
            <a:endParaRPr lang="en-US" dirty="0"/>
          </a:p>
        </p:txBody>
      </p:sp>
      <p:sp>
        <p:nvSpPr>
          <p:cNvPr id="3" name="Content Placeholder 2"/>
          <p:cNvSpPr>
            <a:spLocks noGrp="1"/>
          </p:cNvSpPr>
          <p:nvPr>
            <p:ph idx="1"/>
          </p:nvPr>
        </p:nvSpPr>
        <p:spPr/>
        <p:txBody>
          <a:bodyPr/>
          <a:lstStyle/>
          <a:p>
            <a:r>
              <a:rPr lang="en-US" dirty="0" smtClean="0"/>
              <a:t>Typical datacenters don’t expose their servers to the full onslaught of the Internet</a:t>
            </a:r>
          </a:p>
          <a:p>
            <a:pPr lvl="1"/>
            <a:r>
              <a:rPr lang="en-US" dirty="0" smtClean="0"/>
              <a:t>Datacenter firewalls</a:t>
            </a:r>
          </a:p>
          <a:p>
            <a:pPr lvl="1"/>
            <a:r>
              <a:rPr lang="en-US" dirty="0" smtClean="0"/>
              <a:t>Intrusion detection hardware/software</a:t>
            </a:r>
          </a:p>
          <a:p>
            <a:pPr lvl="1"/>
            <a:r>
              <a:rPr lang="en-US" dirty="0" smtClean="0"/>
              <a:t>DoS mitigation systems</a:t>
            </a:r>
          </a:p>
          <a:p>
            <a:pPr lvl="1"/>
            <a:r>
              <a:rPr lang="en-US" dirty="0" smtClean="0"/>
              <a:t>SSL accelerators</a:t>
            </a:r>
          </a:p>
          <a:p>
            <a:r>
              <a:rPr lang="en-US" dirty="0" smtClean="0"/>
              <a:t>Often these require considerable expertise to configure optimally</a:t>
            </a:r>
            <a:endParaRPr lang="en-US" dirty="0"/>
          </a:p>
        </p:txBody>
      </p:sp>
    </p:spTree>
    <p:extLst>
      <p:ext uri="{BB962C8B-B14F-4D97-AF65-F5344CB8AC3E}">
        <p14:creationId xmlns:p14="http://schemas.microsoft.com/office/powerpoint/2010/main" val="37203691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with Load Balancing SSL</a:t>
            </a:r>
            <a:endParaRPr lang="en-US" dirty="0"/>
          </a:p>
        </p:txBody>
      </p:sp>
      <p:sp>
        <p:nvSpPr>
          <p:cNvPr id="3" name="Content Placeholder 2"/>
          <p:cNvSpPr>
            <a:spLocks noGrp="1"/>
          </p:cNvSpPr>
          <p:nvPr>
            <p:ph idx="1"/>
          </p:nvPr>
        </p:nvSpPr>
        <p:spPr/>
        <p:txBody>
          <a:bodyPr/>
          <a:lstStyle/>
          <a:p>
            <a:r>
              <a:rPr lang="en-US" dirty="0" smtClean="0"/>
              <a:t>SSL was designed so that repeated connections from the same client to the same server efficiently</a:t>
            </a:r>
          </a:p>
          <a:p>
            <a:r>
              <a:rPr lang="en-US" dirty="0" smtClean="0"/>
              <a:t>Load balancers typically send connections from the same client to multiple servers</a:t>
            </a:r>
          </a:p>
          <a:p>
            <a:r>
              <a:rPr lang="en-US" dirty="0" smtClean="0"/>
              <a:t>Unless servers coordinate carefully, this results in very poor SSL performance</a:t>
            </a:r>
            <a:endParaRPr lang="en-US" dirty="0"/>
          </a:p>
        </p:txBody>
      </p:sp>
    </p:spTree>
    <p:extLst>
      <p:ext uri="{BB962C8B-B14F-4D97-AF65-F5344CB8AC3E}">
        <p14:creationId xmlns:p14="http://schemas.microsoft.com/office/powerpoint/2010/main" val="24508861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 for Load Balancing SSL</a:t>
            </a:r>
            <a:endParaRPr lang="en-US" dirty="0"/>
          </a:p>
        </p:txBody>
      </p:sp>
      <p:sp>
        <p:nvSpPr>
          <p:cNvPr id="3" name="Content Placeholder 2"/>
          <p:cNvSpPr>
            <a:spLocks noGrp="1"/>
          </p:cNvSpPr>
          <p:nvPr>
            <p:ph idx="1"/>
          </p:nvPr>
        </p:nvSpPr>
        <p:spPr/>
        <p:txBody>
          <a:bodyPr/>
          <a:lstStyle/>
          <a:p>
            <a:r>
              <a:rPr lang="en-US" dirty="0" smtClean="0"/>
              <a:t>Offload SSL processing to high capacity front end processors</a:t>
            </a:r>
          </a:p>
          <a:p>
            <a:r>
              <a:rPr lang="en-US" dirty="0" smtClean="0"/>
              <a:t>Have servers share a session cache</a:t>
            </a:r>
          </a:p>
          <a:p>
            <a:r>
              <a:rPr lang="en-US" dirty="0" smtClean="0"/>
              <a:t>RFC5077 – TLS protocol enhancement</a:t>
            </a:r>
          </a:p>
          <a:p>
            <a:pPr lvl="1"/>
            <a:r>
              <a:rPr lang="en-US" dirty="0" smtClean="0"/>
              <a:t>(not yet widely implemented)</a:t>
            </a:r>
            <a:endParaRPr lang="en-US" dirty="0"/>
          </a:p>
        </p:txBody>
      </p:sp>
    </p:spTree>
    <p:extLst>
      <p:ext uri="{BB962C8B-B14F-4D97-AF65-F5344CB8AC3E}">
        <p14:creationId xmlns:p14="http://schemas.microsoft.com/office/powerpoint/2010/main" val="20962389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Intrusion Detection</a:t>
            </a:r>
            <a:endParaRPr lang="en-US" dirty="0"/>
          </a:p>
        </p:txBody>
      </p:sp>
      <p:sp>
        <p:nvSpPr>
          <p:cNvPr id="3" name="Content Placeholder 2"/>
          <p:cNvSpPr>
            <a:spLocks noGrp="1"/>
          </p:cNvSpPr>
          <p:nvPr>
            <p:ph idx="1"/>
          </p:nvPr>
        </p:nvSpPr>
        <p:spPr/>
        <p:txBody>
          <a:bodyPr>
            <a:normAutofit lnSpcReduction="10000"/>
          </a:bodyPr>
          <a:lstStyle/>
          <a:p>
            <a:r>
              <a:rPr lang="en-US" dirty="0" smtClean="0"/>
              <a:t>It is mostly the responsibility of individual services to detect assaults</a:t>
            </a:r>
          </a:p>
          <a:p>
            <a:pPr lvl="1"/>
            <a:r>
              <a:rPr lang="en-US" dirty="0" smtClean="0"/>
              <a:t>Password guessing</a:t>
            </a:r>
          </a:p>
          <a:p>
            <a:pPr lvl="1"/>
            <a:r>
              <a:rPr lang="en-US" dirty="0" smtClean="0"/>
              <a:t>SQL injection</a:t>
            </a:r>
          </a:p>
          <a:p>
            <a:pPr lvl="1"/>
            <a:r>
              <a:rPr lang="en-US" dirty="0" smtClean="0"/>
              <a:t>Mal-formed requests</a:t>
            </a:r>
          </a:p>
          <a:p>
            <a:r>
              <a:rPr lang="en-US" dirty="0" smtClean="0"/>
              <a:t>Some things a front end can do better</a:t>
            </a:r>
          </a:p>
          <a:p>
            <a:pPr lvl="1"/>
            <a:r>
              <a:rPr lang="en-US" dirty="0" smtClean="0"/>
              <a:t>Keep up to date with attack patterns</a:t>
            </a:r>
          </a:p>
          <a:p>
            <a:pPr lvl="1"/>
            <a:r>
              <a:rPr lang="en-US" dirty="0" smtClean="0"/>
              <a:t>Notice similar attacks on many services</a:t>
            </a:r>
          </a:p>
          <a:p>
            <a:pPr lvl="1"/>
            <a:r>
              <a:rPr lang="en-US" dirty="0" smtClean="0"/>
              <a:t>Difficult if SSL processing is on server</a:t>
            </a:r>
            <a:endParaRPr lang="en-US" dirty="0"/>
          </a:p>
        </p:txBody>
      </p:sp>
    </p:spTree>
    <p:extLst>
      <p:ext uri="{BB962C8B-B14F-4D97-AF65-F5344CB8AC3E}">
        <p14:creationId xmlns:p14="http://schemas.microsoft.com/office/powerpoint/2010/main" val="3290918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Cloud</a:t>
            </a:r>
            <a:endParaRPr lang="en-US" dirty="0"/>
          </a:p>
        </p:txBody>
      </p:sp>
      <p:sp>
        <p:nvSpPr>
          <p:cNvPr id="3" name="Content Placeholder 2"/>
          <p:cNvSpPr>
            <a:spLocks noGrp="1"/>
          </p:cNvSpPr>
          <p:nvPr>
            <p:ph idx="1"/>
          </p:nvPr>
        </p:nvSpPr>
        <p:spPr/>
        <p:txBody>
          <a:bodyPr/>
          <a:lstStyle/>
          <a:p>
            <a:pPr marL="0" indent="0">
              <a:buNone/>
            </a:pPr>
            <a:r>
              <a:rPr lang="en-US" dirty="0" smtClean="0"/>
              <a:t>Cloud (n): vapor in the sky</a:t>
            </a:r>
          </a:p>
          <a:p>
            <a:pPr marL="0" indent="0">
              <a:buNone/>
            </a:pPr>
            <a:endParaRPr lang="en-US" dirty="0" smtClean="0"/>
          </a:p>
        </p:txBody>
      </p:sp>
    </p:spTree>
    <p:extLst>
      <p:ext uri="{BB962C8B-B14F-4D97-AF65-F5344CB8AC3E}">
        <p14:creationId xmlns:p14="http://schemas.microsoft.com/office/powerpoint/2010/main" val="39105320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DoS</a:t>
            </a:r>
            <a:endParaRPr lang="en-US" dirty="0"/>
          </a:p>
        </p:txBody>
      </p:sp>
      <p:sp>
        <p:nvSpPr>
          <p:cNvPr id="3" name="Content Placeholder 2"/>
          <p:cNvSpPr>
            <a:spLocks noGrp="1"/>
          </p:cNvSpPr>
          <p:nvPr>
            <p:ph idx="1"/>
          </p:nvPr>
        </p:nvSpPr>
        <p:spPr/>
        <p:txBody>
          <a:bodyPr/>
          <a:lstStyle/>
          <a:p>
            <a:r>
              <a:rPr lang="en-US" dirty="0" smtClean="0"/>
              <a:t>Denial of Service attacks are the last thing security people think about but the first attack they will experience</a:t>
            </a:r>
          </a:p>
          <a:p>
            <a:r>
              <a:rPr lang="en-US" dirty="0" smtClean="0"/>
              <a:t>Lots of categories of attacks calling for different responses</a:t>
            </a:r>
          </a:p>
          <a:p>
            <a:r>
              <a:rPr lang="en-US" dirty="0" smtClean="0"/>
              <a:t>Case 1: Flash Mob… quickly scale up the capacity of the web site</a:t>
            </a:r>
            <a:endParaRPr lang="en-US" dirty="0"/>
          </a:p>
        </p:txBody>
      </p:sp>
    </p:spTree>
    <p:extLst>
      <p:ext uri="{BB962C8B-B14F-4D97-AF65-F5344CB8AC3E}">
        <p14:creationId xmlns:p14="http://schemas.microsoft.com/office/powerpoint/2010/main" val="31462739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DoS</a:t>
            </a:r>
            <a:endParaRPr lang="en-US" dirty="0"/>
          </a:p>
        </p:txBody>
      </p:sp>
      <p:sp>
        <p:nvSpPr>
          <p:cNvPr id="3" name="Content Placeholder 2"/>
          <p:cNvSpPr>
            <a:spLocks noGrp="1"/>
          </p:cNvSpPr>
          <p:nvPr>
            <p:ph idx="1"/>
          </p:nvPr>
        </p:nvSpPr>
        <p:spPr/>
        <p:txBody>
          <a:bodyPr/>
          <a:lstStyle/>
          <a:p>
            <a:r>
              <a:rPr lang="en-US" dirty="0" smtClean="0"/>
              <a:t>Case 2: More bandwidth in fake traffic than a site can handle</a:t>
            </a:r>
          </a:p>
          <a:p>
            <a:pPr lvl="1"/>
            <a:r>
              <a:rPr lang="en-US" dirty="0" smtClean="0"/>
              <a:t>Filter the traffic upstream, before it reaches a bottleneck</a:t>
            </a:r>
          </a:p>
          <a:p>
            <a:pPr lvl="1"/>
            <a:r>
              <a:rPr lang="en-US" dirty="0" smtClean="0"/>
              <a:t>May be able to identify good / bad traffic</a:t>
            </a:r>
          </a:p>
          <a:p>
            <a:pPr lvl="1"/>
            <a:r>
              <a:rPr lang="en-US" dirty="0" smtClean="0"/>
              <a:t>If all else fails, protect customers not under attack by limiting bandwidth</a:t>
            </a:r>
          </a:p>
        </p:txBody>
      </p:sp>
    </p:spTree>
    <p:extLst>
      <p:ext uri="{BB962C8B-B14F-4D97-AF65-F5344CB8AC3E}">
        <p14:creationId xmlns:p14="http://schemas.microsoft.com/office/powerpoint/2010/main" val="34850398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DoS</a:t>
            </a:r>
            <a:endParaRPr lang="en-US" dirty="0"/>
          </a:p>
        </p:txBody>
      </p:sp>
      <p:sp>
        <p:nvSpPr>
          <p:cNvPr id="3" name="Content Placeholder 2"/>
          <p:cNvSpPr>
            <a:spLocks noGrp="1"/>
          </p:cNvSpPr>
          <p:nvPr>
            <p:ph idx="1"/>
          </p:nvPr>
        </p:nvSpPr>
        <p:spPr/>
        <p:txBody>
          <a:bodyPr/>
          <a:lstStyle/>
          <a:p>
            <a:r>
              <a:rPr lang="en-US" dirty="0" smtClean="0"/>
              <a:t>Case 3: Sometimes a site has trouble with a low bandwidth attack and a front end can help</a:t>
            </a:r>
          </a:p>
          <a:p>
            <a:pPr lvl="1"/>
            <a:r>
              <a:rPr lang="en-US" dirty="0" smtClean="0"/>
              <a:t>Sites could prioritize based on IP address or close largely idle connections, but most don’t</a:t>
            </a:r>
          </a:p>
          <a:p>
            <a:pPr lvl="1"/>
            <a:r>
              <a:rPr lang="en-US" dirty="0" smtClean="0"/>
              <a:t>A well designed reverse-proxy front end may be able to insulate a server</a:t>
            </a:r>
          </a:p>
          <a:p>
            <a:pPr lvl="2"/>
            <a:r>
              <a:rPr lang="en-US" dirty="0" smtClean="0"/>
              <a:t>SSL processing offload</a:t>
            </a:r>
          </a:p>
          <a:p>
            <a:pPr lvl="2"/>
            <a:r>
              <a:rPr lang="en-US" dirty="0" smtClean="0"/>
              <a:t>Assemble and validate a request before forwarding it to the service</a:t>
            </a:r>
            <a:endParaRPr lang="en-US" dirty="0"/>
          </a:p>
        </p:txBody>
      </p:sp>
    </p:spTree>
    <p:extLst>
      <p:ext uri="{BB962C8B-B14F-4D97-AF65-F5344CB8AC3E}">
        <p14:creationId xmlns:p14="http://schemas.microsoft.com/office/powerpoint/2010/main" val="17508621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rmAutofit/>
          </a:bodyPr>
          <a:lstStyle/>
          <a:p>
            <a:r>
              <a:rPr lang="en-US" dirty="0" smtClean="0"/>
              <a:t>So those were the attacks we prepared for… </a:t>
            </a:r>
            <a:endParaRPr lang="en-US" dirty="0"/>
          </a:p>
        </p:txBody>
      </p:sp>
      <p:sp>
        <p:nvSpPr>
          <p:cNvPr id="3" name="Content Placeholder 2"/>
          <p:cNvSpPr>
            <a:spLocks noGrp="1"/>
          </p:cNvSpPr>
          <p:nvPr>
            <p:ph idx="1"/>
          </p:nvPr>
        </p:nvSpPr>
        <p:spPr>
          <a:xfrm>
            <a:off x="457200" y="2332037"/>
            <a:ext cx="8229600" cy="3763963"/>
          </a:xfrm>
        </p:spPr>
        <p:txBody>
          <a:bodyPr>
            <a:normAutofit/>
          </a:bodyPr>
          <a:lstStyle/>
          <a:p>
            <a:pPr marL="0" indent="0">
              <a:buNone/>
            </a:pPr>
            <a:r>
              <a:rPr lang="en-US" sz="3600" dirty="0" smtClean="0"/>
              <a:t>What did we actually see?</a:t>
            </a:r>
          </a:p>
        </p:txBody>
      </p:sp>
    </p:spTree>
    <p:extLst>
      <p:ext uri="{BB962C8B-B14F-4D97-AF65-F5344CB8AC3E}">
        <p14:creationId xmlns:p14="http://schemas.microsoft.com/office/powerpoint/2010/main" val="35517870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rmAutofit/>
          </a:bodyPr>
          <a:lstStyle/>
          <a:p>
            <a:r>
              <a:rPr lang="en-US" dirty="0" smtClean="0"/>
              <a:t>So those were the attacks we prepared for… </a:t>
            </a:r>
            <a:endParaRPr lang="en-US" dirty="0"/>
          </a:p>
        </p:txBody>
      </p:sp>
      <p:sp>
        <p:nvSpPr>
          <p:cNvPr id="3" name="Content Placeholder 2"/>
          <p:cNvSpPr>
            <a:spLocks noGrp="1"/>
          </p:cNvSpPr>
          <p:nvPr>
            <p:ph idx="1"/>
          </p:nvPr>
        </p:nvSpPr>
        <p:spPr>
          <a:xfrm>
            <a:off x="457200" y="2332037"/>
            <a:ext cx="8229600" cy="3763963"/>
          </a:xfrm>
        </p:spPr>
        <p:txBody>
          <a:bodyPr/>
          <a:lstStyle/>
          <a:p>
            <a:pPr marL="0" indent="0">
              <a:buNone/>
            </a:pPr>
            <a:r>
              <a:rPr lang="en-US" sz="3600" dirty="0" smtClean="0"/>
              <a:t>What did we actually see?</a:t>
            </a:r>
          </a:p>
          <a:p>
            <a:pPr marL="971550" lvl="1" indent="-514350">
              <a:buFont typeface="+mj-lt"/>
              <a:buAutoNum type="arabicPeriod"/>
            </a:pPr>
            <a:r>
              <a:rPr lang="en-US" sz="2400" dirty="0" smtClean="0"/>
              <a:t>Bots establishing accounts with stolen credit cards</a:t>
            </a:r>
          </a:p>
          <a:p>
            <a:pPr lvl="1"/>
            <a:endParaRPr lang="en-US" dirty="0"/>
          </a:p>
        </p:txBody>
      </p:sp>
    </p:spTree>
    <p:extLst>
      <p:ext uri="{BB962C8B-B14F-4D97-AF65-F5344CB8AC3E}">
        <p14:creationId xmlns:p14="http://schemas.microsoft.com/office/powerpoint/2010/main" val="31925481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rmAutofit/>
          </a:bodyPr>
          <a:lstStyle/>
          <a:p>
            <a:r>
              <a:rPr lang="en-US" dirty="0" smtClean="0"/>
              <a:t>So those were the attacks we prepared for… </a:t>
            </a:r>
            <a:endParaRPr lang="en-US" dirty="0"/>
          </a:p>
        </p:txBody>
      </p:sp>
      <p:sp>
        <p:nvSpPr>
          <p:cNvPr id="3" name="Content Placeholder 2"/>
          <p:cNvSpPr>
            <a:spLocks noGrp="1"/>
          </p:cNvSpPr>
          <p:nvPr>
            <p:ph idx="1"/>
          </p:nvPr>
        </p:nvSpPr>
        <p:spPr>
          <a:xfrm>
            <a:off x="457200" y="2332037"/>
            <a:ext cx="8229600" cy="3763963"/>
          </a:xfrm>
        </p:spPr>
        <p:txBody>
          <a:bodyPr/>
          <a:lstStyle/>
          <a:p>
            <a:pPr marL="0" indent="0">
              <a:buNone/>
            </a:pPr>
            <a:r>
              <a:rPr lang="en-US" sz="3600" dirty="0" smtClean="0"/>
              <a:t>What did we actually see?</a:t>
            </a:r>
          </a:p>
          <a:p>
            <a:pPr marL="971550" lvl="1" indent="-514350">
              <a:buFont typeface="+mj-lt"/>
              <a:buAutoNum type="arabicPeriod"/>
            </a:pPr>
            <a:r>
              <a:rPr lang="en-US" sz="2400" dirty="0" smtClean="0"/>
              <a:t>Bots establishing accounts with stolen credit cards</a:t>
            </a:r>
          </a:p>
          <a:p>
            <a:pPr marL="971550" lvl="1" indent="-514350">
              <a:buFont typeface="+mj-lt"/>
              <a:buAutoNum type="arabicPeriod"/>
            </a:pPr>
            <a:r>
              <a:rPr lang="en-US" sz="2400" dirty="0" smtClean="0"/>
              <a:t>Using the stolen accounts to do bad things on the Internet</a:t>
            </a:r>
          </a:p>
          <a:p>
            <a:pPr lvl="1"/>
            <a:endParaRPr lang="en-US" dirty="0"/>
          </a:p>
        </p:txBody>
      </p:sp>
    </p:spTree>
    <p:extLst>
      <p:ext uri="{BB962C8B-B14F-4D97-AF65-F5344CB8AC3E}">
        <p14:creationId xmlns:p14="http://schemas.microsoft.com/office/powerpoint/2010/main" val="7941875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rmAutofit/>
          </a:bodyPr>
          <a:lstStyle/>
          <a:p>
            <a:r>
              <a:rPr lang="en-US" dirty="0" smtClean="0"/>
              <a:t>So those were the attacks we prepared for… </a:t>
            </a:r>
            <a:endParaRPr lang="en-US" dirty="0"/>
          </a:p>
        </p:txBody>
      </p:sp>
      <p:sp>
        <p:nvSpPr>
          <p:cNvPr id="3" name="Content Placeholder 2"/>
          <p:cNvSpPr>
            <a:spLocks noGrp="1"/>
          </p:cNvSpPr>
          <p:nvPr>
            <p:ph idx="1"/>
          </p:nvPr>
        </p:nvSpPr>
        <p:spPr>
          <a:xfrm>
            <a:off x="457200" y="2332037"/>
            <a:ext cx="8229600" cy="3763963"/>
          </a:xfrm>
        </p:spPr>
        <p:txBody>
          <a:bodyPr>
            <a:normAutofit/>
          </a:bodyPr>
          <a:lstStyle/>
          <a:p>
            <a:pPr marL="0" indent="0">
              <a:buNone/>
            </a:pPr>
            <a:r>
              <a:rPr lang="en-US" sz="3600" dirty="0" smtClean="0"/>
              <a:t>What did we actually see?</a:t>
            </a:r>
          </a:p>
          <a:p>
            <a:pPr marL="971550" lvl="1" indent="-514350">
              <a:buFont typeface="+mj-lt"/>
              <a:buAutoNum type="arabicPeriod"/>
            </a:pPr>
            <a:r>
              <a:rPr lang="en-US" sz="2400" dirty="0" smtClean="0"/>
              <a:t>Bots establishing accounts with stolen credit cards</a:t>
            </a:r>
          </a:p>
          <a:p>
            <a:pPr marL="971550" lvl="1" indent="-514350">
              <a:buFont typeface="+mj-lt"/>
              <a:buAutoNum type="arabicPeriod"/>
            </a:pPr>
            <a:r>
              <a:rPr lang="en-US" sz="2400" dirty="0" smtClean="0"/>
              <a:t>Using the stolen accounts to do bad things on the Internet</a:t>
            </a:r>
          </a:p>
          <a:p>
            <a:pPr marL="1371600" lvl="2" indent="-514350"/>
            <a:r>
              <a:rPr lang="en-US" dirty="0" smtClean="0"/>
              <a:t>DoS attacks</a:t>
            </a:r>
          </a:p>
          <a:p>
            <a:pPr marL="1371600" lvl="2" indent="-514350"/>
            <a:r>
              <a:rPr lang="en-US" dirty="0" smtClean="0"/>
              <a:t>Password Guessing / SQL Injection</a:t>
            </a:r>
          </a:p>
          <a:p>
            <a:pPr marL="1371600" lvl="2" indent="-514350"/>
            <a:r>
              <a:rPr lang="en-US" dirty="0" smtClean="0"/>
              <a:t>Sending Spam</a:t>
            </a:r>
          </a:p>
          <a:p>
            <a:pPr marL="1371600" lvl="2" indent="-514350"/>
            <a:r>
              <a:rPr lang="en-US" dirty="0" smtClean="0"/>
              <a:t>Spreading malware or copyrighted material</a:t>
            </a:r>
          </a:p>
          <a:p>
            <a:pPr lvl="1"/>
            <a:endParaRPr lang="en-US" dirty="0"/>
          </a:p>
        </p:txBody>
      </p:sp>
    </p:spTree>
    <p:extLst>
      <p:ext uri="{BB962C8B-B14F-4D97-AF65-F5344CB8AC3E}">
        <p14:creationId xmlns:p14="http://schemas.microsoft.com/office/powerpoint/2010/main" val="1586870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Internet has developed an immune system</a:t>
            </a:r>
            <a:endParaRPr lang="en-US" dirty="0"/>
          </a:p>
        </p:txBody>
      </p:sp>
      <p:sp>
        <p:nvSpPr>
          <p:cNvPr id="3" name="Content Placeholder 2"/>
          <p:cNvSpPr>
            <a:spLocks noGrp="1"/>
          </p:cNvSpPr>
          <p:nvPr>
            <p:ph idx="1"/>
          </p:nvPr>
        </p:nvSpPr>
        <p:spPr/>
        <p:txBody>
          <a:bodyPr/>
          <a:lstStyle/>
          <a:p>
            <a:r>
              <a:rPr lang="en-US" dirty="0" smtClean="0"/>
              <a:t>IP addresses that are the source of spam or malware get blacklisted</a:t>
            </a:r>
          </a:p>
          <a:p>
            <a:r>
              <a:rPr lang="en-US" dirty="0" smtClean="0"/>
              <a:t>IP addresses that are the source of DoS or probing attacks are blocked and reported to their owners for corrective actions</a:t>
            </a:r>
          </a:p>
          <a:p>
            <a:r>
              <a:rPr lang="en-US" dirty="0" smtClean="0"/>
              <a:t>If someone rents an IP address and a gigabit of bandwidth for 15 minutes, the reaction hurts the next tenant</a:t>
            </a:r>
            <a:endParaRPr lang="en-US" dirty="0"/>
          </a:p>
        </p:txBody>
      </p:sp>
    </p:spTree>
    <p:extLst>
      <p:ext uri="{BB962C8B-B14F-4D97-AF65-F5344CB8AC3E}">
        <p14:creationId xmlns:p14="http://schemas.microsoft.com/office/powerpoint/2010/main" val="8530540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DoS</a:t>
            </a:r>
            <a:endParaRPr lang="en-US" dirty="0"/>
          </a:p>
        </p:txBody>
      </p:sp>
      <p:sp>
        <p:nvSpPr>
          <p:cNvPr id="3" name="Content Placeholder 2"/>
          <p:cNvSpPr>
            <a:spLocks noGrp="1"/>
          </p:cNvSpPr>
          <p:nvPr>
            <p:ph idx="1"/>
          </p:nvPr>
        </p:nvSpPr>
        <p:spPr/>
        <p:txBody>
          <a:bodyPr/>
          <a:lstStyle/>
          <a:p>
            <a:r>
              <a:rPr lang="en-US" dirty="0" smtClean="0"/>
              <a:t>Case 4: Attack is Outbound</a:t>
            </a:r>
          </a:p>
          <a:p>
            <a:pPr lvl="1"/>
            <a:r>
              <a:rPr lang="en-US" dirty="0" smtClean="0"/>
              <a:t>How to distinguish good traffic from bad?</a:t>
            </a:r>
          </a:p>
          <a:p>
            <a:pPr lvl="1"/>
            <a:r>
              <a:rPr lang="en-US" dirty="0" smtClean="0"/>
              <a:t>Sometimes it’s easy:</a:t>
            </a:r>
          </a:p>
          <a:p>
            <a:pPr lvl="2"/>
            <a:r>
              <a:rPr lang="en-US" dirty="0" smtClean="0"/>
              <a:t>Large numbers of failed connection attempts is either a port scan or a DoS attack</a:t>
            </a:r>
          </a:p>
          <a:p>
            <a:pPr lvl="2"/>
            <a:r>
              <a:rPr lang="en-US" dirty="0" smtClean="0"/>
              <a:t>Lots of short connections to ports that conventionally accept username and password credentials is </a:t>
            </a:r>
            <a:r>
              <a:rPr lang="en-US" smtClean="0"/>
              <a:t>highly suspicious</a:t>
            </a:r>
            <a:endParaRPr lang="en-US"/>
          </a:p>
        </p:txBody>
      </p:sp>
    </p:spTree>
    <p:extLst>
      <p:ext uri="{BB962C8B-B14F-4D97-AF65-F5344CB8AC3E}">
        <p14:creationId xmlns:p14="http://schemas.microsoft.com/office/powerpoint/2010/main" val="119244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with Copyrights</a:t>
            </a:r>
            <a:endParaRPr lang="en-US" dirty="0"/>
          </a:p>
        </p:txBody>
      </p:sp>
      <p:sp>
        <p:nvSpPr>
          <p:cNvPr id="3" name="Content Placeholder 2"/>
          <p:cNvSpPr>
            <a:spLocks noGrp="1"/>
          </p:cNvSpPr>
          <p:nvPr>
            <p:ph idx="1"/>
          </p:nvPr>
        </p:nvSpPr>
        <p:spPr/>
        <p:txBody>
          <a:bodyPr>
            <a:normAutofit lnSpcReduction="10000"/>
          </a:bodyPr>
          <a:lstStyle/>
          <a:p>
            <a:r>
              <a:rPr lang="en-US" dirty="0" smtClean="0"/>
              <a:t>When presented with a take-down notice, a hosting service has a deadline to respond or be held liable</a:t>
            </a:r>
          </a:p>
          <a:p>
            <a:r>
              <a:rPr lang="en-US" dirty="0" smtClean="0"/>
              <a:t>We won’t divulge the identities of our customers without a court order</a:t>
            </a:r>
          </a:p>
          <a:p>
            <a:r>
              <a:rPr lang="en-US" dirty="0" smtClean="0"/>
              <a:t>Is a cloud provider more like a hosting service or more like an ISP?</a:t>
            </a:r>
          </a:p>
          <a:p>
            <a:r>
              <a:rPr lang="en-US" dirty="0" smtClean="0"/>
              <a:t>How do we maximally protect our customers while staying within the law?</a:t>
            </a:r>
            <a:endParaRPr lang="en-US" dirty="0"/>
          </a:p>
        </p:txBody>
      </p:sp>
    </p:spTree>
    <p:extLst>
      <p:ext uri="{BB962C8B-B14F-4D97-AF65-F5344CB8AC3E}">
        <p14:creationId xmlns:p14="http://schemas.microsoft.com/office/powerpoint/2010/main" val="93438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Cloud</a:t>
            </a:r>
            <a:endParaRPr lang="en-US" dirty="0"/>
          </a:p>
        </p:txBody>
      </p:sp>
      <p:sp>
        <p:nvSpPr>
          <p:cNvPr id="3" name="Content Placeholder 2"/>
          <p:cNvSpPr>
            <a:spLocks noGrp="1"/>
          </p:cNvSpPr>
          <p:nvPr>
            <p:ph idx="1"/>
          </p:nvPr>
        </p:nvSpPr>
        <p:spPr/>
        <p:txBody>
          <a:bodyPr/>
          <a:lstStyle/>
          <a:p>
            <a:pPr marL="0" indent="0">
              <a:buNone/>
            </a:pPr>
            <a:r>
              <a:rPr lang="en-US" dirty="0" smtClean="0"/>
              <a:t>Cloud (n): vapor in the sky</a:t>
            </a:r>
          </a:p>
          <a:p>
            <a:pPr marL="0" indent="0">
              <a:buNone/>
            </a:pPr>
            <a:r>
              <a:rPr lang="en-US" dirty="0" smtClean="0"/>
              <a:t>Cloud (v): to make unclear or confused</a:t>
            </a:r>
          </a:p>
          <a:p>
            <a:pPr marL="0" indent="0">
              <a:buNone/>
            </a:pPr>
            <a:endParaRPr lang="en-US" dirty="0" smtClean="0"/>
          </a:p>
        </p:txBody>
      </p:sp>
    </p:spTree>
    <p:extLst>
      <p:ext uri="{BB962C8B-B14F-4D97-AF65-F5344CB8AC3E}">
        <p14:creationId xmlns:p14="http://schemas.microsoft.com/office/powerpoint/2010/main" val="10436807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the Customer Doesn’t Trust the Cloud Operator</a:t>
            </a:r>
            <a:endParaRPr lang="en-US" dirty="0"/>
          </a:p>
        </p:txBody>
      </p:sp>
      <p:sp>
        <p:nvSpPr>
          <p:cNvPr id="3" name="Content Placeholder 2"/>
          <p:cNvSpPr>
            <a:spLocks noGrp="1"/>
          </p:cNvSpPr>
          <p:nvPr>
            <p:ph idx="1"/>
          </p:nvPr>
        </p:nvSpPr>
        <p:spPr/>
        <p:txBody>
          <a:bodyPr/>
          <a:lstStyle/>
          <a:p>
            <a:r>
              <a:rPr lang="en-US" dirty="0" smtClean="0"/>
              <a:t>A customer may worry that the cloud operator will peek at the customer’s data</a:t>
            </a:r>
          </a:p>
          <a:p>
            <a:pPr lvl="1"/>
            <a:r>
              <a:rPr lang="en-US" dirty="0" smtClean="0"/>
              <a:t>Or may worry that the cloud operator’s government will insist on doing so</a:t>
            </a:r>
          </a:p>
          <a:p>
            <a:r>
              <a:rPr lang="en-US" dirty="0" smtClean="0"/>
              <a:t>Must defend against a rogue employee with dual controls, extensive auditing, and “least privilege” roles</a:t>
            </a:r>
          </a:p>
          <a:p>
            <a:r>
              <a:rPr lang="en-US" dirty="0" smtClean="0"/>
              <a:t>But is there anything a customer can do? </a:t>
            </a:r>
            <a:endParaRPr lang="en-US" dirty="0"/>
          </a:p>
        </p:txBody>
      </p:sp>
    </p:spTree>
    <p:extLst>
      <p:ext uri="{BB962C8B-B14F-4D97-AF65-F5344CB8AC3E}">
        <p14:creationId xmlns:p14="http://schemas.microsoft.com/office/powerpoint/2010/main" val="28385187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the Customer Doesn’t Trust the Cloud Operator</a:t>
            </a:r>
            <a:endParaRPr lang="en-US" dirty="0"/>
          </a:p>
        </p:txBody>
      </p:sp>
      <p:sp>
        <p:nvSpPr>
          <p:cNvPr id="3" name="Content Placeholder 2"/>
          <p:cNvSpPr>
            <a:spLocks noGrp="1"/>
          </p:cNvSpPr>
          <p:nvPr>
            <p:ph idx="1"/>
          </p:nvPr>
        </p:nvSpPr>
        <p:spPr/>
        <p:txBody>
          <a:bodyPr/>
          <a:lstStyle/>
          <a:p>
            <a:r>
              <a:rPr lang="en-US" dirty="0" smtClean="0"/>
              <a:t>Can use the cloud only for data storage (perhaps only backup) and encrypt all data with keys not placed in the cloud</a:t>
            </a:r>
            <a:endParaRPr lang="en-US" dirty="0"/>
          </a:p>
        </p:txBody>
      </p:sp>
      <p:grpSp>
        <p:nvGrpSpPr>
          <p:cNvPr id="6" name="Group 5"/>
          <p:cNvGrpSpPr/>
          <p:nvPr/>
        </p:nvGrpSpPr>
        <p:grpSpPr>
          <a:xfrm>
            <a:off x="4953000" y="3810000"/>
            <a:ext cx="3200400" cy="1600200"/>
            <a:chOff x="3200400" y="3810000"/>
            <a:chExt cx="3200400" cy="1600200"/>
          </a:xfrm>
        </p:grpSpPr>
        <p:sp>
          <p:nvSpPr>
            <p:cNvPr id="4" name="Cloud 3"/>
            <p:cNvSpPr/>
            <p:nvPr/>
          </p:nvSpPr>
          <p:spPr>
            <a:xfrm>
              <a:off x="3200400" y="3810000"/>
              <a:ext cx="3200400" cy="1600200"/>
            </a:xfrm>
            <a:prstGeom prst="clou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an 4"/>
            <p:cNvSpPr/>
            <p:nvPr/>
          </p:nvSpPr>
          <p:spPr>
            <a:xfrm>
              <a:off x="4114800" y="4114800"/>
              <a:ext cx="1371600" cy="914400"/>
            </a:xfrm>
            <a:prstGeom prst="can">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Virtual</a:t>
              </a:r>
            </a:p>
            <a:p>
              <a:pPr algn="ctr"/>
              <a:r>
                <a:rPr lang="en-US" dirty="0" smtClean="0"/>
                <a:t>Disk</a:t>
              </a:r>
              <a:endParaRPr lang="en-US" dirty="0"/>
            </a:p>
          </p:txBody>
        </p:sp>
      </p:grpSp>
      <p:sp>
        <p:nvSpPr>
          <p:cNvPr id="8" name="TextBox 7"/>
          <p:cNvSpPr txBox="1"/>
          <p:nvPr/>
        </p:nvSpPr>
        <p:spPr>
          <a:xfrm>
            <a:off x="890786" y="3974068"/>
            <a:ext cx="2789482" cy="1477328"/>
          </a:xfrm>
          <a:prstGeom prst="rect">
            <a:avLst/>
          </a:prstGeom>
          <a:noFill/>
          <a:ln w="31750">
            <a:solidFill>
              <a:schemeClr val="accent1">
                <a:lumMod val="20000"/>
                <a:lumOff val="80000"/>
              </a:schemeClr>
            </a:solidFill>
          </a:ln>
        </p:spPr>
        <p:txBody>
          <a:bodyPr wrap="none" rtlCol="0">
            <a:spAutoFit/>
          </a:bodyPr>
          <a:lstStyle/>
          <a:p>
            <a:endParaRPr lang="en-US" dirty="0" smtClean="0"/>
          </a:p>
          <a:p>
            <a:pPr algn="ctr"/>
            <a:endParaRPr lang="en-US" dirty="0" smtClean="0"/>
          </a:p>
          <a:p>
            <a:pPr algn="ctr"/>
            <a:r>
              <a:rPr lang="en-US" dirty="0" smtClean="0"/>
              <a:t>                 Intranet                  </a:t>
            </a:r>
          </a:p>
          <a:p>
            <a:endParaRPr lang="en-US" dirty="0" smtClean="0"/>
          </a:p>
          <a:p>
            <a:endParaRPr lang="en-US" dirty="0"/>
          </a:p>
        </p:txBody>
      </p:sp>
      <p:sp>
        <p:nvSpPr>
          <p:cNvPr id="9" name="TextBox 8"/>
          <p:cNvSpPr txBox="1"/>
          <p:nvPr/>
        </p:nvSpPr>
        <p:spPr>
          <a:xfrm>
            <a:off x="1055203" y="4126468"/>
            <a:ext cx="1002197" cy="369332"/>
          </a:xfrm>
          <a:prstGeom prst="rect">
            <a:avLst/>
          </a:prstGeom>
          <a:solidFill>
            <a:srgbClr val="FFC000"/>
          </a:solidFill>
          <a:ln w="28575">
            <a:solidFill>
              <a:schemeClr val="accent1">
                <a:shade val="50000"/>
              </a:schemeClr>
            </a:solidFill>
          </a:ln>
        </p:spPr>
        <p:txBody>
          <a:bodyPr wrap="none" rtlCol="0">
            <a:spAutoFit/>
          </a:bodyPr>
          <a:lstStyle/>
          <a:p>
            <a:r>
              <a:rPr lang="en-US" dirty="0" smtClean="0"/>
              <a:t>Machine</a:t>
            </a:r>
            <a:endParaRPr lang="en-US" dirty="0"/>
          </a:p>
        </p:txBody>
      </p:sp>
      <p:sp>
        <p:nvSpPr>
          <p:cNvPr id="10" name="TextBox 9"/>
          <p:cNvSpPr txBox="1"/>
          <p:nvPr/>
        </p:nvSpPr>
        <p:spPr>
          <a:xfrm>
            <a:off x="1055203" y="4876800"/>
            <a:ext cx="1002197" cy="369332"/>
          </a:xfrm>
          <a:prstGeom prst="rect">
            <a:avLst/>
          </a:prstGeom>
          <a:solidFill>
            <a:srgbClr val="FFC000"/>
          </a:solidFill>
          <a:ln w="28575">
            <a:solidFill>
              <a:schemeClr val="accent1">
                <a:shade val="50000"/>
              </a:schemeClr>
            </a:solidFill>
          </a:ln>
        </p:spPr>
        <p:txBody>
          <a:bodyPr wrap="none" rtlCol="0">
            <a:spAutoFit/>
          </a:bodyPr>
          <a:lstStyle/>
          <a:p>
            <a:r>
              <a:rPr lang="en-US" dirty="0" smtClean="0"/>
              <a:t>Machine</a:t>
            </a:r>
            <a:endParaRPr lang="en-US" dirty="0"/>
          </a:p>
        </p:txBody>
      </p:sp>
      <p:sp>
        <p:nvSpPr>
          <p:cNvPr id="11" name="TextBox 10"/>
          <p:cNvSpPr txBox="1"/>
          <p:nvPr/>
        </p:nvSpPr>
        <p:spPr>
          <a:xfrm>
            <a:off x="2426803" y="4888468"/>
            <a:ext cx="1002197" cy="369332"/>
          </a:xfrm>
          <a:prstGeom prst="rect">
            <a:avLst/>
          </a:prstGeom>
          <a:solidFill>
            <a:srgbClr val="FFC000"/>
          </a:solidFill>
          <a:ln w="28575">
            <a:solidFill>
              <a:schemeClr val="accent1">
                <a:shade val="50000"/>
              </a:schemeClr>
            </a:solidFill>
          </a:ln>
        </p:spPr>
        <p:txBody>
          <a:bodyPr wrap="none" rtlCol="0">
            <a:spAutoFit/>
          </a:bodyPr>
          <a:lstStyle/>
          <a:p>
            <a:r>
              <a:rPr lang="en-US" dirty="0" smtClean="0"/>
              <a:t>Machine</a:t>
            </a:r>
            <a:endParaRPr lang="en-US" dirty="0"/>
          </a:p>
        </p:txBody>
      </p:sp>
      <p:cxnSp>
        <p:nvCxnSpPr>
          <p:cNvPr id="13" name="Straight Arrow Connector 12"/>
          <p:cNvCxnSpPr/>
          <p:nvPr/>
        </p:nvCxnSpPr>
        <p:spPr>
          <a:xfrm>
            <a:off x="2057400" y="4126468"/>
            <a:ext cx="3810000" cy="184666"/>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057400" y="4419600"/>
            <a:ext cx="3810000" cy="184666"/>
          </a:xfrm>
          <a:prstGeom prst="straightConnector1">
            <a:avLst/>
          </a:prstGeom>
          <a:ln w="317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687662" y="4495800"/>
            <a:ext cx="2341538" cy="369332"/>
          </a:xfrm>
          <a:prstGeom prst="rect">
            <a:avLst/>
          </a:prstGeom>
          <a:noFill/>
          <a:scene3d>
            <a:camera prst="orthographicFront">
              <a:rot lat="0" lon="0" rev="21420000"/>
            </a:camera>
            <a:lightRig rig="threePt" dir="t"/>
          </a:scene3d>
        </p:spPr>
        <p:txBody>
          <a:bodyPr wrap="none" rtlCol="0">
            <a:spAutoFit/>
          </a:bodyPr>
          <a:lstStyle/>
          <a:p>
            <a:r>
              <a:rPr lang="en-US" dirty="0" smtClean="0"/>
              <a:t>Download and Decrypt</a:t>
            </a:r>
            <a:endParaRPr lang="en-US" dirty="0"/>
          </a:p>
        </p:txBody>
      </p:sp>
      <p:sp>
        <p:nvSpPr>
          <p:cNvPr id="15" name="TextBox 14"/>
          <p:cNvSpPr txBox="1"/>
          <p:nvPr/>
        </p:nvSpPr>
        <p:spPr>
          <a:xfrm>
            <a:off x="3276600" y="3897868"/>
            <a:ext cx="2036263" cy="369332"/>
          </a:xfrm>
          <a:prstGeom prst="rect">
            <a:avLst/>
          </a:prstGeom>
          <a:noFill/>
          <a:scene3d>
            <a:camera prst="orthographicFront">
              <a:rot lat="0" lon="0" rev="21420000"/>
            </a:camera>
            <a:lightRig rig="threePt" dir="t"/>
          </a:scene3d>
        </p:spPr>
        <p:txBody>
          <a:bodyPr wrap="none" rtlCol="0">
            <a:spAutoFit/>
          </a:bodyPr>
          <a:lstStyle/>
          <a:p>
            <a:r>
              <a:rPr lang="en-US" dirty="0" smtClean="0"/>
              <a:t>Encrypt and Upload</a:t>
            </a:r>
            <a:endParaRPr lang="en-US" dirty="0"/>
          </a:p>
        </p:txBody>
      </p:sp>
    </p:spTree>
    <p:extLst>
      <p:ext uri="{BB962C8B-B14F-4D97-AF65-F5344CB8AC3E}">
        <p14:creationId xmlns:p14="http://schemas.microsoft.com/office/powerpoint/2010/main" val="27577871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the Customer Doesn’t Trust the Cloud Operator</a:t>
            </a:r>
            <a:endParaRPr lang="en-US" dirty="0"/>
          </a:p>
        </p:txBody>
      </p:sp>
      <p:sp>
        <p:nvSpPr>
          <p:cNvPr id="3" name="Content Placeholder 2"/>
          <p:cNvSpPr>
            <a:spLocks noGrp="1"/>
          </p:cNvSpPr>
          <p:nvPr>
            <p:ph idx="1"/>
          </p:nvPr>
        </p:nvSpPr>
        <p:spPr/>
        <p:txBody>
          <a:bodyPr/>
          <a:lstStyle/>
          <a:p>
            <a:r>
              <a:rPr lang="en-US" dirty="0" smtClean="0"/>
              <a:t>Encrypt the data, but not the meta-data</a:t>
            </a:r>
          </a:p>
          <a:p>
            <a:r>
              <a:rPr lang="en-US" dirty="0" smtClean="0"/>
              <a:t>Upload my photos encrypted, but don’t encrypt textual descriptions</a:t>
            </a:r>
          </a:p>
          <a:p>
            <a:r>
              <a:rPr lang="en-US" dirty="0" smtClean="0"/>
              <a:t>Use text search to find the photos of interest, then decrypt after downloading</a:t>
            </a:r>
          </a:p>
          <a:p>
            <a:r>
              <a:rPr lang="en-US" dirty="0" smtClean="0"/>
              <a:t>(Doesn’t help if the textual descriptions are secret)</a:t>
            </a:r>
          </a:p>
          <a:p>
            <a:r>
              <a:rPr lang="en-US" dirty="0" smtClean="0"/>
              <a:t>Research efforts searching encrypted data</a:t>
            </a:r>
            <a:endParaRPr lang="en-US" dirty="0"/>
          </a:p>
        </p:txBody>
      </p:sp>
    </p:spTree>
    <p:extLst>
      <p:ext uri="{BB962C8B-B14F-4D97-AF65-F5344CB8AC3E}">
        <p14:creationId xmlns:p14="http://schemas.microsoft.com/office/powerpoint/2010/main" val="19675973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the Customer Doesn’t Trust the Cloud Operator</a:t>
            </a:r>
            <a:endParaRPr lang="en-US" dirty="0"/>
          </a:p>
        </p:txBody>
      </p:sp>
      <p:sp>
        <p:nvSpPr>
          <p:cNvPr id="3" name="Content Placeholder 2"/>
          <p:cNvSpPr>
            <a:spLocks noGrp="1"/>
          </p:cNvSpPr>
          <p:nvPr>
            <p:ph idx="1"/>
          </p:nvPr>
        </p:nvSpPr>
        <p:spPr/>
        <p:txBody>
          <a:bodyPr/>
          <a:lstStyle/>
          <a:p>
            <a:r>
              <a:rPr lang="en-US" dirty="0" smtClean="0"/>
              <a:t>Living dangerously… only keep the key in the cloud while active (for instant revocation)</a:t>
            </a:r>
            <a:endParaRPr lang="en-US" dirty="0"/>
          </a:p>
        </p:txBody>
      </p:sp>
      <p:sp>
        <p:nvSpPr>
          <p:cNvPr id="5" name="Cloud 4"/>
          <p:cNvSpPr/>
          <p:nvPr/>
        </p:nvSpPr>
        <p:spPr>
          <a:xfrm>
            <a:off x="2590800" y="3810000"/>
            <a:ext cx="5562600" cy="1600200"/>
          </a:xfrm>
          <a:prstGeom prst="clou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an 5"/>
          <p:cNvSpPr/>
          <p:nvPr/>
        </p:nvSpPr>
        <p:spPr>
          <a:xfrm>
            <a:off x="6553200" y="4038600"/>
            <a:ext cx="914400" cy="838200"/>
          </a:xfrm>
          <a:prstGeom prst="can">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Virtual</a:t>
            </a:r>
          </a:p>
          <a:p>
            <a:pPr algn="ctr"/>
            <a:r>
              <a:rPr lang="en-US" dirty="0" smtClean="0"/>
              <a:t>Disk</a:t>
            </a:r>
            <a:endParaRPr lang="en-US" dirty="0"/>
          </a:p>
        </p:txBody>
      </p:sp>
      <p:sp>
        <p:nvSpPr>
          <p:cNvPr id="7" name="TextBox 6"/>
          <p:cNvSpPr txBox="1"/>
          <p:nvPr/>
        </p:nvSpPr>
        <p:spPr>
          <a:xfrm>
            <a:off x="3276600" y="4306669"/>
            <a:ext cx="1143000" cy="646331"/>
          </a:xfrm>
          <a:prstGeom prst="rect">
            <a:avLst/>
          </a:prstGeom>
          <a:solidFill>
            <a:schemeClr val="accent5"/>
          </a:solidFill>
          <a:ln w="28575">
            <a:solidFill>
              <a:schemeClr val="tx1"/>
            </a:solidFill>
          </a:ln>
        </p:spPr>
        <p:txBody>
          <a:bodyPr wrap="square" rtlCol="0">
            <a:spAutoFit/>
          </a:bodyPr>
          <a:lstStyle/>
          <a:p>
            <a:pPr algn="ctr"/>
            <a:r>
              <a:rPr lang="en-US" dirty="0" smtClean="0"/>
              <a:t>Virtual</a:t>
            </a:r>
          </a:p>
          <a:p>
            <a:pPr algn="ctr"/>
            <a:r>
              <a:rPr lang="en-US" dirty="0" smtClean="0"/>
              <a:t>Processor</a:t>
            </a:r>
            <a:endParaRPr lang="en-US" dirty="0"/>
          </a:p>
        </p:txBody>
      </p:sp>
      <p:sp>
        <p:nvSpPr>
          <p:cNvPr id="8" name="TextBox 7"/>
          <p:cNvSpPr txBox="1"/>
          <p:nvPr/>
        </p:nvSpPr>
        <p:spPr>
          <a:xfrm>
            <a:off x="4572000" y="4157246"/>
            <a:ext cx="1905000" cy="338554"/>
          </a:xfrm>
          <a:prstGeom prst="rect">
            <a:avLst/>
          </a:prstGeom>
          <a:noFill/>
        </p:spPr>
        <p:txBody>
          <a:bodyPr wrap="square" rtlCol="0">
            <a:spAutoFit/>
          </a:bodyPr>
          <a:lstStyle/>
          <a:p>
            <a:r>
              <a:rPr lang="en-US" sz="1600" dirty="0" smtClean="0"/>
              <a:t>Encrypt Stored Data</a:t>
            </a:r>
            <a:endParaRPr lang="en-US" sz="1600" dirty="0"/>
          </a:p>
        </p:txBody>
      </p:sp>
      <p:cxnSp>
        <p:nvCxnSpPr>
          <p:cNvPr id="10" name="Straight Arrow Connector 9"/>
          <p:cNvCxnSpPr/>
          <p:nvPr/>
        </p:nvCxnSpPr>
        <p:spPr>
          <a:xfrm>
            <a:off x="4419600" y="4629834"/>
            <a:ext cx="2133600" cy="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62000" y="5410200"/>
            <a:ext cx="1002197" cy="369332"/>
          </a:xfrm>
          <a:prstGeom prst="rect">
            <a:avLst/>
          </a:prstGeom>
          <a:solidFill>
            <a:srgbClr val="FFC000"/>
          </a:solidFill>
          <a:ln w="28575">
            <a:solidFill>
              <a:schemeClr val="accent1">
                <a:shade val="50000"/>
              </a:schemeClr>
            </a:solidFill>
          </a:ln>
        </p:spPr>
        <p:txBody>
          <a:bodyPr wrap="none" rtlCol="0">
            <a:spAutoFit/>
          </a:bodyPr>
          <a:lstStyle/>
          <a:p>
            <a:r>
              <a:rPr lang="en-US" dirty="0" smtClean="0"/>
              <a:t>Machine</a:t>
            </a:r>
            <a:endParaRPr lang="en-US" dirty="0"/>
          </a:p>
        </p:txBody>
      </p:sp>
      <p:sp>
        <p:nvSpPr>
          <p:cNvPr id="12" name="TextBox 11"/>
          <p:cNvSpPr txBox="1"/>
          <p:nvPr/>
        </p:nvSpPr>
        <p:spPr>
          <a:xfrm>
            <a:off x="1828800" y="5257800"/>
            <a:ext cx="2362200" cy="646331"/>
          </a:xfrm>
          <a:prstGeom prst="rect">
            <a:avLst/>
          </a:prstGeom>
          <a:noFill/>
        </p:spPr>
        <p:txBody>
          <a:bodyPr wrap="square" rtlCol="0">
            <a:spAutoFit/>
          </a:bodyPr>
          <a:lstStyle/>
          <a:p>
            <a:r>
              <a:rPr lang="en-US" dirty="0" smtClean="0"/>
              <a:t>Upload Encryption Key only when needed</a:t>
            </a:r>
            <a:endParaRPr lang="en-US" dirty="0"/>
          </a:p>
        </p:txBody>
      </p:sp>
      <p:cxnSp>
        <p:nvCxnSpPr>
          <p:cNvPr id="14" name="Straight Arrow Connector 13"/>
          <p:cNvCxnSpPr/>
          <p:nvPr/>
        </p:nvCxnSpPr>
        <p:spPr>
          <a:xfrm flipV="1">
            <a:off x="1764197" y="4953000"/>
            <a:ext cx="1512403" cy="4572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21625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Pipe Dream:</a:t>
            </a:r>
            <a:br>
              <a:rPr lang="en-US" dirty="0" smtClean="0"/>
            </a:br>
            <a:r>
              <a:rPr lang="en-US" dirty="0" smtClean="0"/>
              <a:t>Homomorphic Encryption</a:t>
            </a:r>
            <a:endParaRPr lang="en-US" dirty="0"/>
          </a:p>
        </p:txBody>
      </p:sp>
      <p:sp>
        <p:nvSpPr>
          <p:cNvPr id="3" name="Content Placeholder 2"/>
          <p:cNvSpPr>
            <a:spLocks noGrp="1"/>
          </p:cNvSpPr>
          <p:nvPr>
            <p:ph idx="1"/>
          </p:nvPr>
        </p:nvSpPr>
        <p:spPr/>
        <p:txBody>
          <a:bodyPr/>
          <a:lstStyle/>
          <a:p>
            <a:r>
              <a:rPr lang="en-US" dirty="0" smtClean="0"/>
              <a:t>With some modes of RSA,</a:t>
            </a:r>
          </a:p>
          <a:p>
            <a:pPr marL="0" indent="0">
              <a:buNone/>
            </a:pPr>
            <a:r>
              <a:rPr lang="en-US" dirty="0" smtClean="0"/>
              <a:t>	Encrypt(A) * Encrypt(B) = Encrypt(A*B)</a:t>
            </a:r>
          </a:p>
          <a:p>
            <a:r>
              <a:rPr lang="en-US" dirty="0" smtClean="0"/>
              <a:t>Means you can upload encrypted values to the cloud, have a cloud VM multiply arbitrary subsets together and return the results for decryption, and the cloud VM never has access to the plaintext data</a:t>
            </a:r>
            <a:endParaRPr lang="en-US" dirty="0"/>
          </a:p>
        </p:txBody>
      </p:sp>
    </p:spTree>
    <p:extLst>
      <p:ext uri="{BB962C8B-B14F-4D97-AF65-F5344CB8AC3E}">
        <p14:creationId xmlns:p14="http://schemas.microsoft.com/office/powerpoint/2010/main" val="5433795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Pipe Dream:</a:t>
            </a:r>
            <a:br>
              <a:rPr lang="en-US" dirty="0" smtClean="0"/>
            </a:br>
            <a:r>
              <a:rPr lang="en-US" dirty="0" smtClean="0"/>
              <a:t>Homomorphic Encryption</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smtClean="0"/>
              <a:t>Suppose you could invent a cryptographic algorithm and operations </a:t>
            </a:r>
            <a:r>
              <a:rPr lang="en-US" dirty="0" smtClean="0">
                <a:latin typeface="Algerian" pitchFamily="82" charset="0"/>
              </a:rPr>
              <a:t>         </a:t>
            </a:r>
            <a:r>
              <a:rPr lang="en-US" sz="3600" dirty="0">
                <a:solidFill>
                  <a:schemeClr val="tx2"/>
                </a:solidFill>
                <a:latin typeface="Algerian" pitchFamily="82" charset="0"/>
              </a:rPr>
              <a:t>&amp;</a:t>
            </a:r>
            <a:r>
              <a:rPr lang="en-US" sz="3600" dirty="0" smtClean="0">
                <a:solidFill>
                  <a:schemeClr val="tx2"/>
                </a:solidFill>
                <a:latin typeface="Algerian" pitchFamily="82" charset="0"/>
              </a:rPr>
              <a:t> </a:t>
            </a:r>
            <a:r>
              <a:rPr lang="en-US" dirty="0"/>
              <a:t>s</a:t>
            </a:r>
            <a:r>
              <a:rPr lang="en-US" dirty="0" smtClean="0"/>
              <a:t>uch that</a:t>
            </a:r>
            <a:endParaRPr lang="en-US" dirty="0" smtClean="0">
              <a:solidFill>
                <a:schemeClr val="tx2"/>
              </a:solidFill>
            </a:endParaRPr>
          </a:p>
          <a:p>
            <a:pPr marL="0" indent="0">
              <a:buNone/>
            </a:pPr>
            <a:r>
              <a:rPr lang="en-US" dirty="0" smtClean="0"/>
              <a:t>	Encrypt(A)    Encrypt(B) = Encrypt(A*B)</a:t>
            </a:r>
          </a:p>
          <a:p>
            <a:pPr marL="0" indent="0">
              <a:buNone/>
            </a:pPr>
            <a:r>
              <a:rPr lang="en-US" dirty="0" smtClean="0"/>
              <a:t>	Encrypt(A)    Encrypt(B) = Encrypt(A+B)</a:t>
            </a:r>
          </a:p>
          <a:p>
            <a:pPr marL="0" indent="0">
              <a:buNone/>
            </a:pPr>
            <a:r>
              <a:rPr lang="en-US" dirty="0"/>
              <a:t>	</a:t>
            </a:r>
            <a:r>
              <a:rPr lang="en-US" dirty="0" smtClean="0"/>
              <a:t>Encrypt(A)</a:t>
            </a:r>
            <a:r>
              <a:rPr lang="en-US" sz="3600" dirty="0" smtClean="0">
                <a:solidFill>
                  <a:schemeClr val="tx2"/>
                </a:solidFill>
                <a:latin typeface="Algerian" pitchFamily="82" charset="0"/>
              </a:rPr>
              <a:t>&amp;</a:t>
            </a:r>
            <a:r>
              <a:rPr lang="en-US" dirty="0" smtClean="0"/>
              <a:t>Encrypt(B) = Encrypt(A&amp;B)</a:t>
            </a:r>
          </a:p>
          <a:p>
            <a:r>
              <a:rPr lang="en-US" dirty="0" smtClean="0"/>
              <a:t>Then you could do arbitrary calculations in the cloud without exposing any plaintext data</a:t>
            </a:r>
          </a:p>
        </p:txBody>
      </p:sp>
      <p:sp>
        <p:nvSpPr>
          <p:cNvPr id="4" name="5-Point Star 3"/>
          <p:cNvSpPr/>
          <p:nvPr/>
        </p:nvSpPr>
        <p:spPr>
          <a:xfrm>
            <a:off x="5181600" y="22098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ross 4"/>
          <p:cNvSpPr>
            <a:spLocks noChangeAspect="1"/>
          </p:cNvSpPr>
          <p:nvPr/>
        </p:nvSpPr>
        <p:spPr>
          <a:xfrm>
            <a:off x="5638800" y="2209800"/>
            <a:ext cx="274320" cy="27432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3276600" y="28956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ross 6"/>
          <p:cNvSpPr>
            <a:spLocks noChangeAspect="1"/>
          </p:cNvSpPr>
          <p:nvPr/>
        </p:nvSpPr>
        <p:spPr>
          <a:xfrm>
            <a:off x="3200400" y="3505200"/>
            <a:ext cx="274320" cy="27432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08951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Pipe Dream:</a:t>
            </a:r>
            <a:br>
              <a:rPr lang="en-US" dirty="0" smtClean="0"/>
            </a:br>
            <a:r>
              <a:rPr lang="en-US" dirty="0" smtClean="0"/>
              <a:t>Homomorphic Encryption</a:t>
            </a:r>
            <a:endParaRPr lang="en-US" dirty="0"/>
          </a:p>
        </p:txBody>
      </p:sp>
      <p:sp>
        <p:nvSpPr>
          <p:cNvPr id="3" name="Content Placeholder 2"/>
          <p:cNvSpPr>
            <a:spLocks noGrp="1"/>
          </p:cNvSpPr>
          <p:nvPr>
            <p:ph idx="1"/>
          </p:nvPr>
        </p:nvSpPr>
        <p:spPr/>
        <p:txBody>
          <a:bodyPr/>
          <a:lstStyle/>
          <a:p>
            <a:r>
              <a:rPr lang="en-US" dirty="0" smtClean="0"/>
              <a:t>Cryptographic functions and operators like this </a:t>
            </a:r>
            <a:r>
              <a:rPr lang="en-US" i="1" dirty="0" smtClean="0"/>
              <a:t>may</a:t>
            </a:r>
            <a:r>
              <a:rPr lang="en-US" dirty="0" smtClean="0"/>
              <a:t> be found</a:t>
            </a:r>
          </a:p>
          <a:p>
            <a:pPr lvl="1"/>
            <a:r>
              <a:rPr lang="en-US" dirty="0" smtClean="0"/>
              <a:t>Cryptographers have found functions almost like this, but not quite</a:t>
            </a:r>
          </a:p>
          <a:p>
            <a:r>
              <a:rPr lang="en-US" dirty="0" smtClean="0"/>
              <a:t>But… the performance considerations make it unlikely to ever be practical</a:t>
            </a:r>
            <a:endParaRPr lang="en-US" dirty="0"/>
          </a:p>
        </p:txBody>
      </p:sp>
    </p:spTree>
    <p:extLst>
      <p:ext uri="{BB962C8B-B14F-4D97-AF65-F5344CB8AC3E}">
        <p14:creationId xmlns:p14="http://schemas.microsoft.com/office/powerpoint/2010/main" val="32035688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602247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040867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normAutofit fontScale="32500" lnSpcReduction="20000"/>
          </a:bodyPr>
          <a:lstStyle/>
          <a:p>
            <a:pPr marL="0" indent="0">
              <a:buNone/>
            </a:pPr>
            <a:r>
              <a:rPr lang="en-US" sz="4900" dirty="0" smtClean="0"/>
              <a:t>Engineering a network for a large public cloud computing facility presents some unique challenges. Addressable entities like virtual machines need to migrate from place to place while keeping their network connections alive, which would tend to require a highly dynamic routing algorithm with fast convergence. But a primary goal of cloud computing is to reduce costs by pushing all components to their limits, which means maximizing bandwidth, avoiding bottlenecks, and load splitting across parallel paths - all of which argues for a highly tuned highly static configuration. Security challenges take on new forms in a public cloud because the attackers may be inside your network and you can't profile what are "normal" usage patterns because your customers don't have to tell you what they are doing. Even diagnosing problems can be made difficult because you have to respect the privacy of your customers even as you try to determine whether they are trying to intentionally harm your network.</a:t>
            </a:r>
            <a:br>
              <a:rPr lang="en-US" sz="4900" dirty="0" smtClean="0"/>
            </a:br>
            <a:endParaRPr lang="en-US" sz="4900" dirty="0" smtClean="0"/>
          </a:p>
          <a:p>
            <a:pPr marL="0" indent="0">
              <a:buNone/>
            </a:pPr>
            <a:r>
              <a:rPr lang="en-US" sz="4900" dirty="0" smtClean="0"/>
              <a:t>Fortunately, with these challenges come new tools. Data centers are large and homogeneous, without the need (or ability) to rewire things to deal with some new hardware rolling in. Management is largely automated, avoiding the problems of administrators working at cross purposes without knowing of one another's existence. Perhaps most importantly, no untrusted software is directly on the network. Because all network access is funneled through network monitors beyond the reach of even privileged users on a VM, many types of mischief can be blocked, monitored, profiled, and rate limited. This talk will describe some early experiences in this brave new world.</a:t>
            </a:r>
            <a:br>
              <a:rPr lang="en-US" sz="4900" dirty="0" smtClean="0"/>
            </a:br>
            <a:endParaRPr lang="en-US" sz="4900" dirty="0" smtClean="0"/>
          </a:p>
          <a:p>
            <a:pPr marL="0" indent="0">
              <a:buNone/>
            </a:pPr>
            <a:endParaRPr lang="en-US" dirty="0"/>
          </a:p>
        </p:txBody>
      </p:sp>
    </p:spTree>
    <p:extLst>
      <p:ext uri="{BB962C8B-B14F-4D97-AF65-F5344CB8AC3E}">
        <p14:creationId xmlns:p14="http://schemas.microsoft.com/office/powerpoint/2010/main" val="1749088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Cloud</a:t>
            </a:r>
            <a:endParaRPr lang="en-US" dirty="0"/>
          </a:p>
        </p:txBody>
      </p:sp>
      <p:sp>
        <p:nvSpPr>
          <p:cNvPr id="3" name="Content Placeholder 2"/>
          <p:cNvSpPr>
            <a:spLocks noGrp="1"/>
          </p:cNvSpPr>
          <p:nvPr>
            <p:ph idx="1"/>
          </p:nvPr>
        </p:nvSpPr>
        <p:spPr/>
        <p:txBody>
          <a:bodyPr/>
          <a:lstStyle/>
          <a:p>
            <a:pPr marL="0" indent="0">
              <a:buNone/>
            </a:pPr>
            <a:r>
              <a:rPr lang="en-US" dirty="0" smtClean="0"/>
              <a:t>Cloud (n): vapor in the sky</a:t>
            </a:r>
          </a:p>
          <a:p>
            <a:pPr marL="0" indent="0">
              <a:buNone/>
            </a:pPr>
            <a:r>
              <a:rPr lang="en-US" dirty="0" smtClean="0"/>
              <a:t>Cloud (v): to make unclear or confused</a:t>
            </a:r>
          </a:p>
          <a:p>
            <a:pPr marL="0" indent="0">
              <a:buNone/>
            </a:pPr>
            <a:endParaRPr lang="en-US" dirty="0" smtClean="0"/>
          </a:p>
          <a:p>
            <a:pPr marL="0" indent="0" algn="ctr">
              <a:buNone/>
            </a:pPr>
            <a:r>
              <a:rPr lang="en-US" sz="4400" dirty="0" smtClean="0">
                <a:latin typeface="+mj-lt"/>
              </a:rPr>
              <a:t>Definition of Azure</a:t>
            </a:r>
            <a:endParaRPr lang="en-US" sz="4400" dirty="0">
              <a:latin typeface="+mj-lt"/>
            </a:endParaRPr>
          </a:p>
          <a:p>
            <a:pPr marL="0" indent="0">
              <a:buNone/>
            </a:pPr>
            <a:endParaRPr lang="en-US" dirty="0"/>
          </a:p>
          <a:p>
            <a:pPr marL="0" indent="0">
              <a:buNone/>
            </a:pPr>
            <a:r>
              <a:rPr lang="en-US" dirty="0" smtClean="0"/>
              <a:t>Azure (</a:t>
            </a:r>
            <a:r>
              <a:rPr lang="en-US" dirty="0" err="1" smtClean="0"/>
              <a:t>adj</a:t>
            </a:r>
            <a:r>
              <a:rPr lang="en-US" dirty="0" smtClean="0"/>
              <a:t>): deep blue, like the color of the sky on a cloudless day</a:t>
            </a:r>
            <a:endParaRPr lang="en-US" dirty="0"/>
          </a:p>
        </p:txBody>
      </p:sp>
    </p:spTree>
    <p:extLst>
      <p:ext uri="{BB962C8B-B14F-4D97-AF65-F5344CB8AC3E}">
        <p14:creationId xmlns:p14="http://schemas.microsoft.com/office/powerpoint/2010/main" val="28731557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I mean by the Cloud?</a:t>
            </a:r>
            <a:endParaRPr lang="en-US" dirty="0"/>
          </a:p>
        </p:txBody>
      </p:sp>
      <p:sp>
        <p:nvSpPr>
          <p:cNvPr id="3" name="Content Placeholder 2"/>
          <p:cNvSpPr>
            <a:spLocks noGrp="1"/>
          </p:cNvSpPr>
          <p:nvPr>
            <p:ph idx="1"/>
          </p:nvPr>
        </p:nvSpPr>
        <p:spPr/>
        <p:txBody>
          <a:bodyPr>
            <a:normAutofit lnSpcReduction="10000"/>
          </a:bodyPr>
          <a:lstStyle/>
          <a:p>
            <a:r>
              <a:rPr lang="en-US" dirty="0" smtClean="0"/>
              <a:t>Everyone you talk to will mean something different</a:t>
            </a:r>
          </a:p>
          <a:p>
            <a:r>
              <a:rPr lang="en-US" dirty="0" smtClean="0"/>
              <a:t>I mean large homogeneous (hardware) data centers where management software creates diverse virtual environments where virtual machines, virtual networks, and virtual storage hides the hardware from developers</a:t>
            </a:r>
          </a:p>
          <a:p>
            <a:r>
              <a:rPr lang="en-US" dirty="0" smtClean="0"/>
              <a:t>No one knows or cares where the hardware is</a:t>
            </a:r>
          </a:p>
          <a:p>
            <a:r>
              <a:rPr lang="en-US" dirty="0" smtClean="0"/>
              <a:t>Easy scaling over a vast range of sizes</a:t>
            </a:r>
            <a:endParaRPr lang="en-US" dirty="0"/>
          </a:p>
        </p:txBody>
      </p:sp>
    </p:spTree>
    <p:extLst>
      <p:ext uri="{BB962C8B-B14F-4D97-AF65-F5344CB8AC3E}">
        <p14:creationId xmlns:p14="http://schemas.microsoft.com/office/powerpoint/2010/main" val="36580742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Hardware Vendors vs.</a:t>
            </a:r>
            <a:br>
              <a:rPr lang="en-US" dirty="0" smtClean="0"/>
            </a:br>
            <a:r>
              <a:rPr lang="en-US" dirty="0" smtClean="0"/>
              <a:t>Cloud Operators</a:t>
            </a:r>
            <a:endParaRPr lang="en-US" dirty="0"/>
          </a:p>
        </p:txBody>
      </p:sp>
      <p:sp>
        <p:nvSpPr>
          <p:cNvPr id="3" name="Content Placeholder 2"/>
          <p:cNvSpPr>
            <a:spLocks noGrp="1"/>
          </p:cNvSpPr>
          <p:nvPr>
            <p:ph idx="1"/>
          </p:nvPr>
        </p:nvSpPr>
        <p:spPr/>
        <p:txBody>
          <a:bodyPr>
            <a:normAutofit lnSpcReduction="10000"/>
          </a:bodyPr>
          <a:lstStyle/>
          <a:p>
            <a:r>
              <a:rPr lang="en-US" dirty="0" smtClean="0"/>
              <a:t>Some fundamental miscommunications</a:t>
            </a:r>
          </a:p>
          <a:p>
            <a:r>
              <a:rPr lang="en-US" dirty="0" smtClean="0"/>
              <a:t>Hardware vendors want to know what features will command a premium price</a:t>
            </a:r>
          </a:p>
          <a:p>
            <a:r>
              <a:rPr lang="en-US" dirty="0" smtClean="0"/>
              <a:t>Cloud Operators are trying to wring every dime out of hardware cost</a:t>
            </a:r>
          </a:p>
          <a:p>
            <a:pPr lvl="1"/>
            <a:r>
              <a:rPr lang="en-US" dirty="0" smtClean="0"/>
              <a:t>Compensate for unreliability with redundancy</a:t>
            </a:r>
          </a:p>
          <a:p>
            <a:pPr lvl="1"/>
            <a:r>
              <a:rPr lang="en-US" dirty="0" smtClean="0"/>
              <a:t>Compensate for missing features with virtualization</a:t>
            </a:r>
          </a:p>
          <a:p>
            <a:r>
              <a:rPr lang="en-US" dirty="0" smtClean="0"/>
              <a:t>Commodity hardware is </a:t>
            </a:r>
            <a:r>
              <a:rPr lang="en-US" smtClean="0"/>
              <a:t>becoming feature-rich</a:t>
            </a:r>
            <a:endParaRPr lang="en-US"/>
          </a:p>
        </p:txBody>
      </p:sp>
    </p:spTree>
    <p:extLst>
      <p:ext uri="{BB962C8B-B14F-4D97-AF65-F5344CB8AC3E}">
        <p14:creationId xmlns:p14="http://schemas.microsoft.com/office/powerpoint/2010/main" val="825518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Physical Layer Addresses</a:t>
            </a:r>
            <a:br>
              <a:rPr lang="en-US" dirty="0" smtClean="0"/>
            </a:br>
            <a:r>
              <a:rPr lang="en-US" dirty="0" smtClean="0"/>
              <a:t>look like?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Could be:</a:t>
            </a:r>
          </a:p>
          <a:p>
            <a:pPr lvl="1"/>
            <a:r>
              <a:rPr lang="en-US" dirty="0" smtClean="0"/>
              <a:t>Ethernet</a:t>
            </a:r>
          </a:p>
          <a:p>
            <a:pPr lvl="1"/>
            <a:r>
              <a:rPr lang="en-US" dirty="0" smtClean="0"/>
              <a:t>IPv4</a:t>
            </a:r>
          </a:p>
          <a:p>
            <a:pPr lvl="1"/>
            <a:r>
              <a:rPr lang="en-US" dirty="0" smtClean="0"/>
              <a:t>IPv6</a:t>
            </a:r>
          </a:p>
          <a:p>
            <a:pPr lvl="1"/>
            <a:r>
              <a:rPr lang="en-US" dirty="0" err="1" smtClean="0"/>
              <a:t>Infiniband</a:t>
            </a:r>
            <a:endParaRPr lang="en-US" dirty="0" smtClean="0"/>
          </a:p>
          <a:p>
            <a:pPr lvl="1"/>
            <a:r>
              <a:rPr lang="en-US" dirty="0" smtClean="0"/>
              <a:t>…</a:t>
            </a:r>
          </a:p>
          <a:p>
            <a:r>
              <a:rPr lang="en-US" dirty="0" smtClean="0"/>
              <a:t>We don’t care… whatever is cheapest and performs best</a:t>
            </a:r>
          </a:p>
          <a:p>
            <a:r>
              <a:rPr lang="en-US" dirty="0" smtClean="0"/>
              <a:t>Virtual Addresses tend to be IPv4… it’s what is most familiar to customers</a:t>
            </a:r>
          </a:p>
          <a:p>
            <a:pPr lvl="1"/>
            <a:r>
              <a:rPr lang="en-US" dirty="0" smtClean="0"/>
              <a:t>It may be IPv6 in the future</a:t>
            </a:r>
            <a:endParaRPr lang="en-US" dirty="0"/>
          </a:p>
        </p:txBody>
      </p:sp>
    </p:spTree>
    <p:extLst>
      <p:ext uri="{BB962C8B-B14F-4D97-AF65-F5344CB8AC3E}">
        <p14:creationId xmlns:p14="http://schemas.microsoft.com/office/powerpoint/2010/main" val="8631096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Network is a Backplane</a:t>
            </a:r>
            <a:endParaRPr lang="en-US" dirty="0"/>
          </a:p>
        </p:txBody>
      </p:sp>
      <p:sp>
        <p:nvSpPr>
          <p:cNvPr id="3" name="Content Placeholder 2"/>
          <p:cNvSpPr>
            <a:spLocks noGrp="1"/>
          </p:cNvSpPr>
          <p:nvPr>
            <p:ph idx="1"/>
          </p:nvPr>
        </p:nvSpPr>
        <p:spPr/>
        <p:txBody>
          <a:bodyPr/>
          <a:lstStyle/>
          <a:p>
            <a:r>
              <a:rPr lang="en-US" dirty="0" smtClean="0"/>
              <a:t>Nothing untrusted is connected to it</a:t>
            </a:r>
          </a:p>
          <a:p>
            <a:r>
              <a:rPr lang="en-US" dirty="0" smtClean="0"/>
              <a:t>Hypervisors on Blades virtualize network access</a:t>
            </a:r>
          </a:p>
          <a:p>
            <a:r>
              <a:rPr lang="en-US" dirty="0" smtClean="0"/>
              <a:t>Data transferred may not be cryptographically protected yet still must be secure</a:t>
            </a:r>
          </a:p>
          <a:p>
            <a:r>
              <a:rPr lang="en-US" dirty="0" smtClean="0"/>
              <a:t>Network infrastructure components (routers and switches) must be secure</a:t>
            </a:r>
          </a:p>
          <a:p>
            <a:pPr lvl="1"/>
            <a:r>
              <a:rPr lang="en-US" dirty="0" smtClean="0"/>
              <a:t>Favors limiting programmability</a:t>
            </a:r>
            <a:endParaRPr lang="en-US" dirty="0"/>
          </a:p>
        </p:txBody>
      </p:sp>
    </p:spTree>
    <p:extLst>
      <p:ext uri="{BB962C8B-B14F-4D97-AF65-F5344CB8AC3E}">
        <p14:creationId xmlns:p14="http://schemas.microsoft.com/office/powerpoint/2010/main" val="10189699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we need from a Backplane?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Prevent source spoofing and eavesdropping</a:t>
            </a:r>
          </a:p>
          <a:p>
            <a:pPr lvl="1"/>
            <a:r>
              <a:rPr lang="en-US" dirty="0" smtClean="0"/>
              <a:t>As a defense in depth</a:t>
            </a:r>
          </a:p>
          <a:p>
            <a:pPr lvl="1"/>
            <a:r>
              <a:rPr lang="en-US" dirty="0" smtClean="0"/>
              <a:t>To permit unshared blades to be </a:t>
            </a:r>
            <a:r>
              <a:rPr lang="en-US" dirty="0" err="1" smtClean="0"/>
              <a:t>unvirtualized</a:t>
            </a:r>
            <a:endParaRPr lang="en-US" dirty="0" smtClean="0"/>
          </a:p>
          <a:p>
            <a:pPr lvl="1"/>
            <a:r>
              <a:rPr lang="en-US" dirty="0" smtClean="0"/>
              <a:t>DHCP Option 82 a good basis for protection</a:t>
            </a:r>
          </a:p>
          <a:p>
            <a:r>
              <a:rPr lang="en-US" dirty="0" smtClean="0"/>
              <a:t>Denial of Service and Traffic Shaping a </a:t>
            </a:r>
            <a:r>
              <a:rPr lang="en-US" dirty="0" smtClean="0">
                <a:latin typeface="Algerian" pitchFamily="82" charset="0"/>
              </a:rPr>
              <a:t>BIG Deal!</a:t>
            </a:r>
          </a:p>
          <a:p>
            <a:pPr lvl="1"/>
            <a:r>
              <a:rPr lang="en-US" dirty="0" smtClean="0"/>
              <a:t>Difficult to predict what statistics and filtering will be needed</a:t>
            </a:r>
          </a:p>
          <a:p>
            <a:pPr lvl="1"/>
            <a:r>
              <a:rPr lang="en-US" dirty="0" smtClean="0"/>
              <a:t>Sampling of dropped packets to identify congestion sources</a:t>
            </a:r>
            <a:endParaRPr lang="en-US" dirty="0"/>
          </a:p>
        </p:txBody>
      </p:sp>
    </p:spTree>
    <p:extLst>
      <p:ext uri="{BB962C8B-B14F-4D97-AF65-F5344CB8AC3E}">
        <p14:creationId xmlns:p14="http://schemas.microsoft.com/office/powerpoint/2010/main" val="31608506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DHCP Option 82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First switch adds a field to DHCP request indicating physical port of connection</a:t>
            </a:r>
          </a:p>
          <a:p>
            <a:r>
              <a:rPr lang="en-US" dirty="0" smtClean="0"/>
              <a:t>DHCP server assigns IP addresses based on physical ports</a:t>
            </a:r>
          </a:p>
          <a:p>
            <a:r>
              <a:rPr lang="en-US" dirty="0" smtClean="0"/>
              <a:t>Switches notice and remember the IP addresses assigned to node on a port</a:t>
            </a:r>
          </a:p>
          <a:p>
            <a:r>
              <a:rPr lang="en-US" dirty="0" smtClean="0"/>
              <a:t>Nodes cannot send packets with IP source addresses not assigned to them by DHCP</a:t>
            </a:r>
          </a:p>
          <a:p>
            <a:r>
              <a:rPr lang="en-US" dirty="0" smtClean="0"/>
              <a:t>Nodes cannot receive packets with IP destination addresses assigned to them by DHCP</a:t>
            </a:r>
            <a:endParaRPr lang="en-US" dirty="0"/>
          </a:p>
        </p:txBody>
      </p:sp>
    </p:spTree>
    <p:extLst>
      <p:ext uri="{BB962C8B-B14F-4D97-AF65-F5344CB8AC3E}">
        <p14:creationId xmlns:p14="http://schemas.microsoft.com/office/powerpoint/2010/main" val="25361761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Alternative Network Isolation Techniques</a:t>
            </a:r>
            <a:endParaRPr lang="en-US" dirty="0"/>
          </a:p>
        </p:txBody>
      </p:sp>
      <p:sp>
        <p:nvSpPr>
          <p:cNvPr id="3" name="Content Placeholder 2"/>
          <p:cNvSpPr>
            <a:spLocks noGrp="1"/>
          </p:cNvSpPr>
          <p:nvPr>
            <p:ph idx="1"/>
          </p:nvPr>
        </p:nvSpPr>
        <p:spPr/>
        <p:txBody>
          <a:bodyPr/>
          <a:lstStyle/>
          <a:p>
            <a:r>
              <a:rPr lang="en-US" dirty="0" smtClean="0"/>
              <a:t>Trusted infrastructure places VMs on nodes, and knows where everything is</a:t>
            </a:r>
          </a:p>
          <a:p>
            <a:r>
              <a:rPr lang="en-US" dirty="0" smtClean="0"/>
              <a:t>It would explicitly tell switches what IP addresses and Ethernet addresses are associated with each physical port</a:t>
            </a:r>
          </a:p>
          <a:p>
            <a:r>
              <a:rPr lang="en-US" dirty="0" smtClean="0"/>
              <a:t>Switches would need to accept a high update rate</a:t>
            </a:r>
          </a:p>
          <a:p>
            <a:r>
              <a:rPr lang="en-US" dirty="0" err="1" smtClean="0"/>
              <a:t>Autoconfiguration</a:t>
            </a:r>
            <a:r>
              <a:rPr lang="en-US" dirty="0" smtClean="0"/>
              <a:t> is your enemy</a:t>
            </a:r>
            <a:endParaRPr lang="en-US" dirty="0"/>
          </a:p>
        </p:txBody>
      </p:sp>
    </p:spTree>
    <p:extLst>
      <p:ext uri="{BB962C8B-B14F-4D97-AF65-F5344CB8AC3E}">
        <p14:creationId xmlns:p14="http://schemas.microsoft.com/office/powerpoint/2010/main" val="1672892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of Cloud Computing</a:t>
            </a:r>
            <a:endParaRPr lang="en-US" dirty="0"/>
          </a:p>
        </p:txBody>
      </p:sp>
      <p:sp>
        <p:nvSpPr>
          <p:cNvPr id="3" name="Content Placeholder 2"/>
          <p:cNvSpPr>
            <a:spLocks noGrp="1"/>
          </p:cNvSpPr>
          <p:nvPr>
            <p:ph idx="1"/>
          </p:nvPr>
        </p:nvSpPr>
        <p:spPr/>
        <p:txBody>
          <a:bodyPr/>
          <a:lstStyle/>
          <a:p>
            <a:r>
              <a:rPr lang="en-US" dirty="0" smtClean="0"/>
              <a:t>Different people mean different things</a:t>
            </a:r>
            <a:endParaRPr lang="en-US" dirty="0"/>
          </a:p>
          <a:p>
            <a:pPr lvl="1"/>
            <a:r>
              <a:rPr lang="en-US" dirty="0" smtClean="0"/>
              <a:t>Serve clients on the Internet</a:t>
            </a:r>
          </a:p>
          <a:p>
            <a:pPr lvl="1"/>
            <a:r>
              <a:rPr lang="en-US" dirty="0" smtClean="0"/>
              <a:t>Massive highly available services (e.g. Facebook, Google, Hotmail)</a:t>
            </a:r>
          </a:p>
          <a:p>
            <a:pPr lvl="1"/>
            <a:r>
              <a:rPr lang="en-US" dirty="0" smtClean="0"/>
              <a:t>Run on Virtual Machines (over hypervisors)</a:t>
            </a:r>
          </a:p>
          <a:p>
            <a:pPr lvl="1"/>
            <a:r>
              <a:rPr lang="en-US" dirty="0" smtClean="0"/>
              <a:t>Remotely managed</a:t>
            </a:r>
          </a:p>
          <a:p>
            <a:pPr lvl="1"/>
            <a:r>
              <a:rPr lang="en-US" dirty="0" smtClean="0"/>
              <a:t>Datacenter Operator separate from Service Operator</a:t>
            </a:r>
          </a:p>
        </p:txBody>
      </p:sp>
    </p:spTree>
    <p:extLst>
      <p:ext uri="{BB962C8B-B14F-4D97-AF65-F5344CB8AC3E}">
        <p14:creationId xmlns:p14="http://schemas.microsoft.com/office/powerpoint/2010/main" val="385170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of Cloud Computing</a:t>
            </a:r>
            <a:endParaRPr lang="en-US" dirty="0"/>
          </a:p>
        </p:txBody>
      </p:sp>
      <p:sp>
        <p:nvSpPr>
          <p:cNvPr id="3" name="Content Placeholder 2"/>
          <p:cNvSpPr>
            <a:spLocks noGrp="1"/>
          </p:cNvSpPr>
          <p:nvPr>
            <p:ph idx="1"/>
          </p:nvPr>
        </p:nvSpPr>
        <p:spPr/>
        <p:txBody>
          <a:bodyPr/>
          <a:lstStyle/>
          <a:p>
            <a:r>
              <a:rPr lang="en-US" dirty="0" smtClean="0"/>
              <a:t>What I mean is services that are dynamically created, deleted, and scaled and where all service management is remote</a:t>
            </a:r>
          </a:p>
          <a:p>
            <a:r>
              <a:rPr lang="en-US" dirty="0" smtClean="0"/>
              <a:t>Usually implemented with large homogeneous data centers with virtual servers and virtual networks</a:t>
            </a:r>
          </a:p>
          <a:p>
            <a:pPr marL="0" indent="0">
              <a:buNone/>
            </a:pPr>
            <a:endParaRPr lang="en-US" dirty="0"/>
          </a:p>
        </p:txBody>
      </p:sp>
    </p:spTree>
    <p:extLst>
      <p:ext uri="{BB962C8B-B14F-4D97-AF65-F5344CB8AC3E}">
        <p14:creationId xmlns:p14="http://schemas.microsoft.com/office/powerpoint/2010/main" val="2555727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Cloud Security Different?</a:t>
            </a:r>
            <a:endParaRPr lang="en-US" dirty="0"/>
          </a:p>
        </p:txBody>
      </p:sp>
      <p:sp>
        <p:nvSpPr>
          <p:cNvPr id="3" name="Content Placeholder 2"/>
          <p:cNvSpPr>
            <a:spLocks noGrp="1"/>
          </p:cNvSpPr>
          <p:nvPr>
            <p:ph idx="1"/>
          </p:nvPr>
        </p:nvSpPr>
        <p:spPr/>
        <p:txBody>
          <a:bodyPr>
            <a:normAutofit lnSpcReduction="10000"/>
          </a:bodyPr>
          <a:lstStyle/>
          <a:p>
            <a:r>
              <a:rPr lang="en-US" dirty="0" smtClean="0"/>
              <a:t>For a private cloud, not a lot:</a:t>
            </a:r>
          </a:p>
          <a:p>
            <a:pPr lvl="1"/>
            <a:r>
              <a:rPr lang="en-US" dirty="0" smtClean="0"/>
              <a:t>Physical security is separately managed and better</a:t>
            </a:r>
          </a:p>
          <a:p>
            <a:pPr lvl="2"/>
            <a:r>
              <a:rPr lang="en-US" dirty="0" smtClean="0"/>
              <a:t>Because only hardware repair people ever need to go there</a:t>
            </a:r>
          </a:p>
          <a:p>
            <a:pPr lvl="1"/>
            <a:r>
              <a:rPr lang="en-US" dirty="0" smtClean="0"/>
              <a:t>All the old threats are still there</a:t>
            </a:r>
          </a:p>
          <a:p>
            <a:pPr lvl="1"/>
            <a:r>
              <a:rPr lang="en-US" dirty="0" smtClean="0"/>
              <a:t>The ubiquitous control structure is an attractive target</a:t>
            </a:r>
          </a:p>
          <a:p>
            <a:pPr lvl="1"/>
            <a:r>
              <a:rPr lang="en-US" dirty="0" smtClean="0"/>
              <a:t>Homogeneity </a:t>
            </a:r>
            <a:r>
              <a:rPr lang="en-US" dirty="0"/>
              <a:t>can lead to catastrophic </a:t>
            </a:r>
            <a:r>
              <a:rPr lang="en-US" dirty="0" smtClean="0"/>
              <a:t>failures</a:t>
            </a:r>
          </a:p>
          <a:p>
            <a:pPr lvl="1"/>
            <a:r>
              <a:rPr lang="en-US" dirty="0" smtClean="0"/>
              <a:t>Less room for add-on security “appliances” like firewalls, intrusion detection systems, etc.</a:t>
            </a:r>
            <a:endParaRPr lang="en-US" dirty="0"/>
          </a:p>
        </p:txBody>
      </p:sp>
    </p:spTree>
    <p:extLst>
      <p:ext uri="{BB962C8B-B14F-4D97-AF65-F5344CB8AC3E}">
        <p14:creationId xmlns:p14="http://schemas.microsoft.com/office/powerpoint/2010/main" val="562307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Cloud Security Different?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a public cloud, security becomes much more important</a:t>
            </a:r>
          </a:p>
          <a:p>
            <a:pPr lvl="1"/>
            <a:r>
              <a:rPr lang="en-US" dirty="0" smtClean="0"/>
              <a:t>More like commercial time sharing systems from the ‘70s</a:t>
            </a:r>
          </a:p>
          <a:p>
            <a:pPr lvl="1"/>
            <a:r>
              <a:rPr lang="en-US" dirty="0" smtClean="0"/>
              <a:t>The cloud operators and customer administrators are mutually distrustful</a:t>
            </a:r>
          </a:p>
          <a:p>
            <a:pPr lvl="1"/>
            <a:r>
              <a:rPr lang="en-US" dirty="0" smtClean="0"/>
              <a:t>The attackers may be on the inside of your network</a:t>
            </a:r>
          </a:p>
          <a:p>
            <a:pPr lvl="1"/>
            <a:r>
              <a:rPr lang="en-US" dirty="0" smtClean="0"/>
              <a:t>Cloud administrators may not be authorized to see customer data – this makes diagnosis tricky</a:t>
            </a:r>
          </a:p>
          <a:p>
            <a:pPr lvl="1"/>
            <a:r>
              <a:rPr lang="en-US" dirty="0" smtClean="0"/>
              <a:t>Get security wrong and you don’t have a viable business</a:t>
            </a:r>
          </a:p>
          <a:p>
            <a:pPr lvl="1"/>
            <a:r>
              <a:rPr lang="en-US" dirty="0" smtClean="0"/>
              <a:t>Availability is key – Denial of Service cannot be an afterthought</a:t>
            </a:r>
            <a:endParaRPr lang="en-US" dirty="0"/>
          </a:p>
        </p:txBody>
      </p:sp>
    </p:spTree>
    <p:extLst>
      <p:ext uri="{BB962C8B-B14F-4D97-AF65-F5344CB8AC3E}">
        <p14:creationId xmlns:p14="http://schemas.microsoft.com/office/powerpoint/2010/main" val="2949541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4001</TotalTime>
  <Words>2380</Words>
  <Application>Microsoft Office PowerPoint</Application>
  <PresentationFormat>On-screen Show (4:3)</PresentationFormat>
  <Paragraphs>352</Paragraphs>
  <Slides>56</Slides>
  <Notes>1</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Cloud Network Security: Challenges and Opportunities</vt:lpstr>
      <vt:lpstr>Definition of Cloud</vt:lpstr>
      <vt:lpstr>Definition of Cloud</vt:lpstr>
      <vt:lpstr>Definition of Cloud</vt:lpstr>
      <vt:lpstr>Definition of Cloud</vt:lpstr>
      <vt:lpstr>Definitions of Cloud Computing</vt:lpstr>
      <vt:lpstr>Definitions of Cloud Computing</vt:lpstr>
      <vt:lpstr>How is Cloud Security Different?</vt:lpstr>
      <vt:lpstr>How is Cloud Security Different?</vt:lpstr>
      <vt:lpstr>What does the hardware look like?</vt:lpstr>
      <vt:lpstr>What does the hardware look like?</vt:lpstr>
      <vt:lpstr>Virtualized Network</vt:lpstr>
      <vt:lpstr>What does someone typically use a Public Cloud for?</vt:lpstr>
      <vt:lpstr>A Deployment “On the Internet”</vt:lpstr>
      <vt:lpstr>Adding Resources to an Intranet</vt:lpstr>
      <vt:lpstr>Using Cloud Resources as a DMZ</vt:lpstr>
      <vt:lpstr>Think of the Internal Network as a Backplane</vt:lpstr>
      <vt:lpstr>Autoconfiguration vs. security</vt:lpstr>
      <vt:lpstr>Biggest Decision in the Design of a Cloud OS</vt:lpstr>
      <vt:lpstr>What would we need from the network?</vt:lpstr>
      <vt:lpstr>Isolating Customer Data</vt:lpstr>
      <vt:lpstr>Generic Cloud Computing Engine</vt:lpstr>
      <vt:lpstr>Generic Cloud Computing Engine</vt:lpstr>
      <vt:lpstr>Protecting the Infrastructure from Customer Administrators</vt:lpstr>
      <vt:lpstr>Protecting the Infrastructure from Customer Applications</vt:lpstr>
      <vt:lpstr>Helping Customers to protect themselves from their users</vt:lpstr>
      <vt:lpstr>Challenges with Load Balancing SSL</vt:lpstr>
      <vt:lpstr>Solutions for Load Balancing SSL</vt:lpstr>
      <vt:lpstr>Intrusion Detection</vt:lpstr>
      <vt:lpstr>Dealing with DoS</vt:lpstr>
      <vt:lpstr>Dealing with DoS</vt:lpstr>
      <vt:lpstr>Dealing with DoS</vt:lpstr>
      <vt:lpstr>So those were the attacks we prepared for… </vt:lpstr>
      <vt:lpstr>So those were the attacks we prepared for… </vt:lpstr>
      <vt:lpstr>So those were the attacks we prepared for… </vt:lpstr>
      <vt:lpstr>So those were the attacks we prepared for… </vt:lpstr>
      <vt:lpstr>The Internet has developed an immune system</vt:lpstr>
      <vt:lpstr>Dealing with DoS</vt:lpstr>
      <vt:lpstr>Challenges with Copyrights</vt:lpstr>
      <vt:lpstr>When the Customer Doesn’t Trust the Cloud Operator</vt:lpstr>
      <vt:lpstr>When the Customer Doesn’t Trust the Cloud Operator</vt:lpstr>
      <vt:lpstr>When the Customer Doesn’t Trust the Cloud Operator</vt:lpstr>
      <vt:lpstr>When the Customer Doesn’t Trust the Cloud Operator</vt:lpstr>
      <vt:lpstr>A Pipe Dream: Homomorphic Encryption</vt:lpstr>
      <vt:lpstr>A Pipe Dream: Homomorphic Encryption</vt:lpstr>
      <vt:lpstr>A Pipe Dream: Homomorphic Encryption</vt:lpstr>
      <vt:lpstr>Questions?</vt:lpstr>
      <vt:lpstr>Backup</vt:lpstr>
      <vt:lpstr>Abstract</vt:lpstr>
      <vt:lpstr>What do I mean by the Cloud?</vt:lpstr>
      <vt:lpstr>Hardware Vendors vs. Cloud Operators</vt:lpstr>
      <vt:lpstr>What do Physical Layer Addresses look like?</vt:lpstr>
      <vt:lpstr>The Network is a Backplane</vt:lpstr>
      <vt:lpstr>What do we need from a Backplane?</vt:lpstr>
      <vt:lpstr>DHCP Option 82</vt:lpstr>
      <vt:lpstr>Alternative Network Isolation Techniques</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 Network Security: Challenges and Opportunities</dc:title>
  <dc:creator>Charlie Kaufman</dc:creator>
  <cp:lastModifiedBy>Charlie Kaufman</cp:lastModifiedBy>
  <cp:revision>69</cp:revision>
  <dcterms:created xsi:type="dcterms:W3CDTF">2012-11-19T00:29:37Z</dcterms:created>
  <dcterms:modified xsi:type="dcterms:W3CDTF">2012-11-28T18:42:51Z</dcterms:modified>
</cp:coreProperties>
</file>